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7" r:id="rId2"/>
    <p:sldId id="256" r:id="rId3"/>
    <p:sldId id="259" r:id="rId4"/>
    <p:sldId id="258" r:id="rId5"/>
    <p:sldId id="260" r:id="rId6"/>
    <p:sldId id="261" r:id="rId7"/>
    <p:sldId id="262" r:id="rId8"/>
    <p:sldId id="263" r:id="rId9"/>
    <p:sldId id="289" r:id="rId10"/>
    <p:sldId id="288" r:id="rId11"/>
    <p:sldId id="290" r:id="rId12"/>
    <p:sldId id="292" r:id="rId13"/>
    <p:sldId id="293" r:id="rId14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598" autoAdjust="0"/>
  </p:normalViewPr>
  <p:slideViewPr>
    <p:cSldViewPr snapToGrid="0">
      <p:cViewPr varScale="1">
        <p:scale>
          <a:sx n="86" d="100"/>
          <a:sy n="86" d="100"/>
        </p:scale>
        <p:origin x="56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A5589B-2C25-487B-9C84-D3262E2D9B83}" type="datetimeFigureOut">
              <a:rPr lang="hr-HR" smtClean="0"/>
              <a:t>31.8.2022.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888857-6C10-461A-A14C-8E887C5A670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07097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26966-340D-F198-82EB-DCA5DFE307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6E2731-46CB-D716-13A7-0EF286C13E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75BCB9-0C41-5A6D-CE1F-1BC2350B8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D194F-A242-465A-9ADF-9925A370AD73}" type="datetimeFigureOut">
              <a:rPr lang="hr-HR" smtClean="0"/>
              <a:t>31.8.2022.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26D345-C56D-36C3-2228-566B713F8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A1D760-3268-AA1E-D8D3-3638EE17E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57C9E-1A30-4476-B41C-6587A28F383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64290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3B902-77B0-F035-5120-82E89A700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73C637-5A67-4DF5-F247-120991B407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7E4036-E4E3-5EFD-FB59-CE40A05AA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D194F-A242-465A-9ADF-9925A370AD73}" type="datetimeFigureOut">
              <a:rPr lang="hr-HR" smtClean="0"/>
              <a:t>31.8.2022.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45773-4096-671F-C8E0-96F9477CA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D5CD06-AE71-733B-174F-5816D4326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57C9E-1A30-4476-B41C-6587A28F383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34106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769BF6D-2F36-E66A-AA8B-179B9097A1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4D569E-D0C1-FFC3-C6D2-8D8B13A82F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886EC9-8E25-F0C3-766F-04CB475B6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D194F-A242-465A-9ADF-9925A370AD73}" type="datetimeFigureOut">
              <a:rPr lang="hr-HR" smtClean="0"/>
              <a:t>31.8.2022.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1CCE79-7019-B1E6-A462-45E0A366A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F5E6C4-2EE0-F7B1-CC09-56EEF8F28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57C9E-1A30-4476-B41C-6587A28F383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41436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06F22-CBFD-CF0B-0016-43D833022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36432B-9F73-AFCC-1916-9B17F55E65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386BE2-4427-3ACB-1EC0-4F0D12148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D194F-A242-465A-9ADF-9925A370AD73}" type="datetimeFigureOut">
              <a:rPr lang="hr-HR" smtClean="0"/>
              <a:t>31.8.2022.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77800F-B2CD-3107-25D7-6C6A9B7D6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7021D3-A2FB-F108-0017-26E85529B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57C9E-1A30-4476-B41C-6587A28F383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44255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70E42-8E7F-600F-A4FA-4FB146B80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2E23A1-C613-D4BA-A0D2-8095F054A5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BAC56D-B84A-A67E-1D50-4ABCEBED5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D194F-A242-465A-9ADF-9925A370AD73}" type="datetimeFigureOut">
              <a:rPr lang="hr-HR" smtClean="0"/>
              <a:t>31.8.2022.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2D5F1-A2FC-8CD8-6197-1EAA736A2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0C223E-2EDF-5AE0-CF1A-F32A48027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57C9E-1A30-4476-B41C-6587A28F383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02752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42A6B-D38C-03D3-D851-9F397C8C6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37BB1B-EB85-165E-CC95-958E699AE5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4ECCC6-9941-5304-16BE-F99259EE5E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EC3038-7D10-7FD4-E17D-E038D7C85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D194F-A242-465A-9ADF-9925A370AD73}" type="datetimeFigureOut">
              <a:rPr lang="hr-HR" smtClean="0"/>
              <a:t>31.8.2022.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C25F85-456A-6F24-9361-782970915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1F4644-7B6F-4A57-5C51-3AD500AE5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57C9E-1A30-4476-B41C-6587A28F383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09422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6DAFC-8714-7A3E-F59A-3217F750C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5D9029-4ED2-767E-0C88-2FA0F4B77F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C3326F-FA42-8305-A563-53483F32CB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2B06A5-1A41-9EB5-519B-F18566C41B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0E1C9C-E9FD-2805-F5E9-248972A4F3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F0A7A6-762C-981A-225D-D1E0624BD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D194F-A242-465A-9ADF-9925A370AD73}" type="datetimeFigureOut">
              <a:rPr lang="hr-HR" smtClean="0"/>
              <a:t>31.8.2022.</a:t>
            </a:fld>
            <a:endParaRPr lang="hr-H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95007C-9690-E876-0F67-C8718E03D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1904D9-1CF6-FF12-ED4E-C691439F4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57C9E-1A30-4476-B41C-6587A28F383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81315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C15CA-80CE-484B-BF7A-3C1E3C32B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F2E495-C80A-790D-50DF-A028CD385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D194F-A242-465A-9ADF-9925A370AD73}" type="datetimeFigureOut">
              <a:rPr lang="hr-HR" smtClean="0"/>
              <a:t>31.8.2022.</a:t>
            </a:fld>
            <a:endParaRPr lang="hr-H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1AFF08-863B-8AA1-42F8-900A211B5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061997-9850-8E0C-5073-FF95CD432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57C9E-1A30-4476-B41C-6587A28F383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63696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1B28F8-F390-7C5B-DE46-7A5AA2B57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D194F-A242-465A-9ADF-9925A370AD73}" type="datetimeFigureOut">
              <a:rPr lang="hr-HR" smtClean="0"/>
              <a:t>31.8.2022.</a:t>
            </a:fld>
            <a:endParaRPr lang="hr-H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E7B257-4B8E-9CEE-878E-8F2CCDF19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9EF586-7AEF-E155-92B2-D27F37E28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57C9E-1A30-4476-B41C-6587A28F383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555905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C5EED-D969-2CBE-8658-0C8D9AE14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06E63C-D333-4F06-CA01-7AD00F6EA3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957909-4B77-881E-92EE-EDAA1875C3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7CF10D-83BF-C698-A934-2FED47388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D194F-A242-465A-9ADF-9925A370AD73}" type="datetimeFigureOut">
              <a:rPr lang="hr-HR" smtClean="0"/>
              <a:t>31.8.2022.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D9E201-7F16-C1E9-C46F-DE7638562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1BAE8A-BA56-1CFF-279F-0460BA3E7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57C9E-1A30-4476-B41C-6587A28F383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37801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0B6BC-7147-107A-B323-C8BE761A8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810931-B9B3-E6A0-B64B-0706AEE0FF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6F10E6-524C-E1C6-71BB-8EB79A234F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CFD5B0-9BEB-C941-91E7-649F5A76E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D194F-A242-465A-9ADF-9925A370AD73}" type="datetimeFigureOut">
              <a:rPr lang="hr-HR" smtClean="0"/>
              <a:t>31.8.2022.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11347B-6B7E-9993-087E-251A1B3CA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B85C05-C798-0D70-29CF-11F602E21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57C9E-1A30-4476-B41C-6587A28F383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93644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629A4B4-9E5A-D15E-6C41-B1E483F64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831A09-851C-06F7-2DD6-C733AF0655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CC06D7-56E2-F9C1-1093-29E2F6CDFB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D194F-A242-465A-9ADF-9925A370AD73}" type="datetimeFigureOut">
              <a:rPr lang="hr-HR" smtClean="0"/>
              <a:t>31.8.2022.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AF58B2-A55F-3103-66FC-620467F134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20E10F-D10A-6F6C-38C4-BDA08F851F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057C9E-1A30-4476-B41C-6587A28F383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77723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1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play/510/624/545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reerangestock.com/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freerangestock.com/photos/38809/science-background.html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 t="-43000" b="-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D6BBA-ED96-67B1-65F7-B38C58086F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87708" y="4071627"/>
            <a:ext cx="6474410" cy="880516"/>
          </a:xfrm>
        </p:spPr>
        <p:txBody>
          <a:bodyPr>
            <a:normAutofit fontScale="90000"/>
          </a:bodyPr>
          <a:lstStyle/>
          <a:p>
            <a:r>
              <a:rPr lang="hr-HR" sz="5400" b="1" dirty="0" err="1"/>
              <a:t>Lesson</a:t>
            </a:r>
            <a:r>
              <a:rPr lang="hr-HR" sz="5400" b="1" dirty="0"/>
              <a:t> 3 </a:t>
            </a:r>
            <a:br>
              <a:rPr lang="hr-HR" sz="5400" b="1" dirty="0"/>
            </a:br>
            <a:r>
              <a:rPr lang="hr-HR" sz="5400" b="1" dirty="0" err="1"/>
              <a:t>Emma’s</a:t>
            </a:r>
            <a:r>
              <a:rPr lang="hr-HR" sz="5400" b="1" dirty="0"/>
              <a:t> </a:t>
            </a:r>
            <a:r>
              <a:rPr lang="hr-HR" sz="5400" b="1" dirty="0" err="1"/>
              <a:t>school</a:t>
            </a:r>
            <a:endParaRPr lang="hr-HR" sz="54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3C4857-69B2-EE48-4649-CAC5F1D5B1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48426" y="2601913"/>
            <a:ext cx="4752974" cy="455057"/>
          </a:xfrm>
        </p:spPr>
        <p:txBody>
          <a:bodyPr>
            <a:noAutofit/>
          </a:bodyPr>
          <a:lstStyle/>
          <a:p>
            <a:r>
              <a:rPr lang="hr-HR" sz="6000" b="1" dirty="0">
                <a:solidFill>
                  <a:srgbClr val="C00000"/>
                </a:solidFill>
              </a:rPr>
              <a:t>UNIT 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D0A8FD-78CA-267A-FC8E-E8AE8DDF1B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88" y="528449"/>
            <a:ext cx="4505897" cy="599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59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9CE6F-B572-F5D6-D64E-CA2267F7F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939"/>
            <a:ext cx="10515600" cy="1325563"/>
          </a:xfrm>
        </p:spPr>
        <p:txBody>
          <a:bodyPr/>
          <a:lstStyle/>
          <a:p>
            <a:r>
              <a:rPr lang="hr-HR" i="1" dirty="0" err="1"/>
              <a:t>Workbook</a:t>
            </a:r>
            <a:r>
              <a:rPr lang="hr-HR" i="1" dirty="0"/>
              <a:t>, </a:t>
            </a:r>
            <a:r>
              <a:rPr lang="hr-HR" i="1" dirty="0" err="1"/>
              <a:t>page</a:t>
            </a:r>
            <a:r>
              <a:rPr lang="hr-HR" i="1" dirty="0"/>
              <a:t> 16.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9529D400-6569-E62F-921A-09AA37FA3A8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6443" y="1393794"/>
            <a:ext cx="3754148" cy="5010401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F64D836-FEB9-A550-CD97-EEFAAEE92E2C}"/>
              </a:ext>
            </a:extLst>
          </p:cNvPr>
          <p:cNvSpPr txBox="1"/>
          <p:nvPr/>
        </p:nvSpPr>
        <p:spPr>
          <a:xfrm>
            <a:off x="6165390" y="998239"/>
            <a:ext cx="56905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Find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odd</a:t>
            </a:r>
            <a:r>
              <a:rPr lang="hr-HR" sz="2800" b="1" dirty="0"/>
              <a:t> one </a:t>
            </a:r>
            <a:r>
              <a:rPr lang="hr-HR" sz="2800" b="1" dirty="0" err="1"/>
              <a:t>out</a:t>
            </a:r>
            <a:r>
              <a:rPr lang="hr-HR" sz="2800" b="1" dirty="0"/>
              <a:t> </a:t>
            </a:r>
            <a:r>
              <a:rPr lang="hr-HR" sz="2800" b="1" dirty="0" err="1"/>
              <a:t>in</a:t>
            </a:r>
            <a:r>
              <a:rPr lang="hr-HR" sz="2800" b="1" dirty="0"/>
              <a:t> </a:t>
            </a:r>
            <a:r>
              <a:rPr lang="hr-HR" sz="2800" b="1" dirty="0" err="1"/>
              <a:t>each</a:t>
            </a:r>
            <a:r>
              <a:rPr lang="hr-HR" sz="2800" b="1" dirty="0"/>
              <a:t> line </a:t>
            </a:r>
            <a:r>
              <a:rPr lang="hr-HR" sz="2800" b="1" dirty="0" err="1"/>
              <a:t>in</a:t>
            </a:r>
            <a:r>
              <a:rPr lang="hr-HR" sz="2800" b="1" dirty="0"/>
              <a:t> </a:t>
            </a:r>
            <a:r>
              <a:rPr lang="hr-HR" sz="2800" b="1" dirty="0" err="1"/>
              <a:t>Task</a:t>
            </a:r>
            <a:r>
              <a:rPr lang="hr-HR" sz="2800" b="1" dirty="0"/>
              <a:t> A.</a:t>
            </a:r>
          </a:p>
          <a:p>
            <a:pPr algn="just"/>
            <a:endParaRPr lang="hr-HR" sz="2800" b="1" dirty="0"/>
          </a:p>
          <a:p>
            <a:pPr algn="just"/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CBCD2C7-8A66-F383-8323-3C75B8E6D09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59" y="1066145"/>
            <a:ext cx="3874332" cy="5630916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898CD4-0115-BF4F-6D8C-BAAB3CFDE8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1" y="2068729"/>
            <a:ext cx="5840009" cy="2211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 descr="Vidi izvornu sliku">
            <a:extLst>
              <a:ext uri="{FF2B5EF4-FFF2-40B4-BE49-F238E27FC236}">
                <a16:creationId xmlns:a16="http://schemas.microsoft.com/office/drawing/2014/main" id="{09BF0151-F111-4315-9ADB-C5C3F11CC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264" y="2282964"/>
            <a:ext cx="1108455" cy="531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Vidi izvornu sliku">
            <a:extLst>
              <a:ext uri="{FF2B5EF4-FFF2-40B4-BE49-F238E27FC236}">
                <a16:creationId xmlns:a16="http://schemas.microsoft.com/office/drawing/2014/main" id="{09BF0151-F111-4315-9ADB-C5C3F11CC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166" y="2643264"/>
            <a:ext cx="1108455" cy="531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Vidi izvornu sliku">
            <a:extLst>
              <a:ext uri="{FF2B5EF4-FFF2-40B4-BE49-F238E27FC236}">
                <a16:creationId xmlns:a16="http://schemas.microsoft.com/office/drawing/2014/main" id="{09BF0151-F111-4315-9ADB-C5C3F11CC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851" y="3039134"/>
            <a:ext cx="1108455" cy="531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Vidi izvornu sliku">
            <a:extLst>
              <a:ext uri="{FF2B5EF4-FFF2-40B4-BE49-F238E27FC236}">
                <a16:creationId xmlns:a16="http://schemas.microsoft.com/office/drawing/2014/main" id="{09BF0151-F111-4315-9ADB-C5C3F11CC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165" y="3390670"/>
            <a:ext cx="1108455" cy="531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Vidi izvornu sliku">
            <a:extLst>
              <a:ext uri="{FF2B5EF4-FFF2-40B4-BE49-F238E27FC236}">
                <a16:creationId xmlns:a16="http://schemas.microsoft.com/office/drawing/2014/main" id="{09BF0151-F111-4315-9ADB-C5C3F11CC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8135" y="3664526"/>
            <a:ext cx="1108455" cy="531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A886D69-79EF-771B-44CF-5FA3CC678B59}"/>
              </a:ext>
            </a:extLst>
          </p:cNvPr>
          <p:cNvSpPr txBox="1"/>
          <p:nvPr/>
        </p:nvSpPr>
        <p:spPr>
          <a:xfrm>
            <a:off x="6165390" y="2996462"/>
            <a:ext cx="56905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Sort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words</a:t>
            </a:r>
            <a:r>
              <a:rPr lang="hr-HR" sz="2800" b="1" dirty="0"/>
              <a:t> </a:t>
            </a:r>
            <a:r>
              <a:rPr lang="hr-HR" sz="2800" b="1" dirty="0" err="1"/>
              <a:t>from</a:t>
            </a:r>
            <a:r>
              <a:rPr lang="hr-HR" sz="2800" b="1" dirty="0"/>
              <a:t> </a:t>
            </a:r>
            <a:r>
              <a:rPr lang="hr-HR" sz="2800" b="1" dirty="0" err="1"/>
              <a:t>Task</a:t>
            </a:r>
            <a:r>
              <a:rPr lang="hr-HR" sz="2800" b="1" dirty="0"/>
              <a:t> A </a:t>
            </a:r>
            <a:r>
              <a:rPr lang="hr-HR" sz="2800" b="1" dirty="0" err="1"/>
              <a:t>into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groups</a:t>
            </a:r>
            <a:r>
              <a:rPr lang="hr-HR" sz="2800" b="1" dirty="0"/>
              <a:t> </a:t>
            </a:r>
            <a:r>
              <a:rPr lang="hr-HR" sz="2800" b="1" dirty="0" err="1"/>
              <a:t>in</a:t>
            </a:r>
            <a:r>
              <a:rPr lang="hr-HR" sz="2800" b="1" dirty="0"/>
              <a:t> </a:t>
            </a:r>
            <a:r>
              <a:rPr lang="hr-HR" sz="2800" b="1" dirty="0" err="1"/>
              <a:t>Task</a:t>
            </a:r>
            <a:r>
              <a:rPr lang="hr-HR" sz="2800" b="1" dirty="0"/>
              <a:t> B.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04DB131-1650-3EDD-0526-8E7CF850F208}"/>
              </a:ext>
            </a:extLst>
          </p:cNvPr>
          <p:cNvSpPr txBox="1"/>
          <p:nvPr/>
        </p:nvSpPr>
        <p:spPr>
          <a:xfrm>
            <a:off x="6165390" y="4116562"/>
            <a:ext cx="5690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F6EE512-A10E-F103-F98C-DA08DB994C83}"/>
              </a:ext>
            </a:extLst>
          </p:cNvPr>
          <p:cNvSpPr txBox="1"/>
          <p:nvPr/>
        </p:nvSpPr>
        <p:spPr>
          <a:xfrm>
            <a:off x="6165390" y="4824628"/>
            <a:ext cx="56905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Fill</a:t>
            </a:r>
            <a:r>
              <a:rPr lang="hr-HR" sz="2800" b="1" dirty="0"/>
              <a:t> </a:t>
            </a:r>
            <a:r>
              <a:rPr lang="hr-HR" sz="2800" b="1" dirty="0" err="1"/>
              <a:t>in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gaps</a:t>
            </a:r>
            <a:r>
              <a:rPr lang="hr-HR" sz="2800" b="1" dirty="0"/>
              <a:t> </a:t>
            </a:r>
            <a:r>
              <a:rPr lang="hr-HR" sz="2800" b="1" dirty="0" err="1"/>
              <a:t>in</a:t>
            </a:r>
            <a:r>
              <a:rPr lang="hr-HR" sz="2800" b="1" dirty="0"/>
              <a:t> </a:t>
            </a:r>
            <a:r>
              <a:rPr lang="hr-HR" sz="2800" b="1" dirty="0" err="1"/>
              <a:t>Task</a:t>
            </a:r>
            <a:r>
              <a:rPr lang="hr-HR" sz="2800" b="1" dirty="0"/>
              <a:t> C </a:t>
            </a:r>
            <a:r>
              <a:rPr lang="hr-HR" sz="2800" b="1" dirty="0" err="1"/>
              <a:t>with</a:t>
            </a:r>
            <a:r>
              <a:rPr lang="hr-HR" sz="2800" b="1" dirty="0"/>
              <a:t> </a:t>
            </a:r>
            <a:r>
              <a:rPr lang="hr-HR" sz="2800" b="1" dirty="0" err="1"/>
              <a:t>your</a:t>
            </a:r>
            <a:r>
              <a:rPr lang="hr-HR" sz="2800" b="1" dirty="0"/>
              <a:t> </a:t>
            </a:r>
            <a:r>
              <a:rPr lang="hr-HR" sz="2800" b="1" dirty="0" err="1"/>
              <a:t>own</a:t>
            </a:r>
            <a:r>
              <a:rPr lang="hr-HR" sz="2800" b="1" dirty="0"/>
              <a:t> </a:t>
            </a:r>
            <a:r>
              <a:rPr lang="hr-HR" sz="2800" b="1" dirty="0" err="1"/>
              <a:t>answers</a:t>
            </a:r>
            <a:r>
              <a:rPr lang="hr-HR" sz="2800" b="1" dirty="0"/>
              <a:t>. Use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vocabulary</a:t>
            </a:r>
            <a:r>
              <a:rPr lang="hr-HR" sz="2800" b="1" dirty="0"/>
              <a:t> </a:t>
            </a:r>
            <a:r>
              <a:rPr lang="hr-HR" sz="2800" b="1" dirty="0" err="1"/>
              <a:t>you</a:t>
            </a:r>
            <a:r>
              <a:rPr lang="hr-HR" sz="2800" b="1" dirty="0"/>
              <a:t> </a:t>
            </a:r>
            <a:r>
              <a:rPr lang="hr-HR" sz="2800" b="1" dirty="0" err="1"/>
              <a:t>have</a:t>
            </a:r>
            <a:r>
              <a:rPr lang="hr-HR" sz="2800" b="1" dirty="0"/>
              <a:t> </a:t>
            </a:r>
            <a:r>
              <a:rPr lang="hr-HR" sz="2800" b="1" dirty="0" err="1"/>
              <a:t>just</a:t>
            </a:r>
            <a:r>
              <a:rPr lang="hr-HR" sz="2800" b="1" dirty="0"/>
              <a:t> </a:t>
            </a:r>
            <a:r>
              <a:rPr lang="hr-HR" sz="2800" b="1" dirty="0" err="1"/>
              <a:t>learnt</a:t>
            </a:r>
            <a:r>
              <a:rPr lang="hr-HR" sz="2800" b="1" dirty="0"/>
              <a:t>.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B08FD57-88EC-AB8E-0FEA-A25BB83119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8729"/>
            <a:ext cx="6044613" cy="31478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7F2569F-B830-7D8B-78D6-8FA3568F6F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2" y="2109715"/>
            <a:ext cx="5914915" cy="282640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690DCFC-9548-CB4A-8F29-7FF4D4A98E9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064460"/>
            <a:ext cx="6026610" cy="33826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49822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5A29470-7825-2DAF-DCD3-D14F3AD398C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9" y="2147"/>
            <a:ext cx="5592932" cy="6855853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FB5A63-A738-C88F-F75E-89D936F7E9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30283" y="266331"/>
            <a:ext cx="5983550" cy="3550822"/>
          </a:xfrm>
        </p:spPr>
        <p:txBody>
          <a:bodyPr/>
          <a:lstStyle/>
          <a:p>
            <a:pPr marL="0" indent="0" algn="just">
              <a:buNone/>
            </a:pPr>
            <a:r>
              <a:rPr lang="hr-HR" b="1" dirty="0" err="1"/>
              <a:t>Let’s</a:t>
            </a:r>
            <a:r>
              <a:rPr lang="hr-HR" b="1" dirty="0"/>
              <a:t> </a:t>
            </a:r>
            <a:r>
              <a:rPr lang="hr-HR" b="1" dirty="0" err="1"/>
              <a:t>revise</a:t>
            </a:r>
            <a:r>
              <a:rPr lang="hr-HR" b="1" dirty="0"/>
              <a:t>!</a:t>
            </a:r>
          </a:p>
          <a:p>
            <a:pPr marL="0" indent="0">
              <a:buNone/>
            </a:pPr>
            <a:r>
              <a:rPr lang="hr-HR" b="1" dirty="0"/>
              <a:t>Play </a:t>
            </a:r>
            <a:r>
              <a:rPr lang="hr-HR" b="1" dirty="0" err="1"/>
              <a:t>the</a:t>
            </a:r>
            <a:r>
              <a:rPr lang="hr-HR" b="1" dirty="0"/>
              <a:t> game. </a:t>
            </a:r>
            <a:r>
              <a:rPr lang="hr-HR" b="1" dirty="0">
                <a:hlinkClick r:id="rId3"/>
              </a:rPr>
              <a:t>https://wordwall.net/play/510/624/545</a:t>
            </a:r>
            <a:r>
              <a:rPr lang="hr-HR" b="1" dirty="0"/>
              <a:t> </a:t>
            </a:r>
          </a:p>
          <a:p>
            <a:pPr marL="0" indent="0">
              <a:buNone/>
            </a:pPr>
            <a:endParaRPr lang="hr-HR" b="1" dirty="0"/>
          </a:p>
          <a:p>
            <a:pPr marL="0" indent="0" algn="just">
              <a:buNone/>
            </a:pPr>
            <a:r>
              <a:rPr lang="hr-HR" b="1" dirty="0" err="1"/>
              <a:t>Task</a:t>
            </a:r>
            <a:r>
              <a:rPr lang="hr-HR" b="1" dirty="0"/>
              <a:t> F. </a:t>
            </a:r>
            <a:r>
              <a:rPr lang="hr-HR" b="1" dirty="0" err="1"/>
              <a:t>What</a:t>
            </a:r>
            <a:r>
              <a:rPr lang="hr-HR" b="1" dirty="0"/>
              <a:t> do </a:t>
            </a:r>
            <a:r>
              <a:rPr lang="hr-HR" b="1" dirty="0" err="1"/>
              <a:t>you</a:t>
            </a:r>
            <a:r>
              <a:rPr lang="hr-HR" b="1" dirty="0"/>
              <a:t> </a:t>
            </a:r>
            <a:r>
              <a:rPr lang="hr-HR" b="1" dirty="0" err="1"/>
              <a:t>remember</a:t>
            </a:r>
            <a:r>
              <a:rPr lang="hr-HR" b="1" dirty="0"/>
              <a:t>? </a:t>
            </a:r>
          </a:p>
          <a:p>
            <a:pPr marL="0" indent="0" algn="just">
              <a:buNone/>
            </a:pPr>
            <a:r>
              <a:rPr lang="hr-HR" b="1" dirty="0" err="1"/>
              <a:t>Fill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missing</a:t>
            </a:r>
            <a:r>
              <a:rPr lang="hr-HR" b="1" dirty="0"/>
              <a:t> </a:t>
            </a:r>
            <a:r>
              <a:rPr lang="hr-HR" b="1" dirty="0" err="1"/>
              <a:t>words</a:t>
            </a:r>
            <a:r>
              <a:rPr lang="hr-HR" b="1" dirty="0"/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3BB9090-6210-C0A9-A8EE-1BBD652844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972" y="73490"/>
            <a:ext cx="3006424" cy="67088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6038168-D40B-E35B-F4D8-690BE1519D85}"/>
              </a:ext>
            </a:extLst>
          </p:cNvPr>
          <p:cNvSpPr txBox="1"/>
          <p:nvPr/>
        </p:nvSpPr>
        <p:spPr>
          <a:xfrm>
            <a:off x="6019060" y="3986074"/>
            <a:ext cx="3648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F38D14-F950-8E60-8796-5104C7D9716C}"/>
              </a:ext>
            </a:extLst>
          </p:cNvPr>
          <p:cNvSpPr txBox="1"/>
          <p:nvPr/>
        </p:nvSpPr>
        <p:spPr>
          <a:xfrm>
            <a:off x="2700255" y="853736"/>
            <a:ext cx="9573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 dirty="0">
                <a:solidFill>
                  <a:srgbClr val="FF0000"/>
                </a:solidFill>
              </a:rPr>
              <a:t>Green Bush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FE168F-6718-F27A-D0B2-296795829A4B}"/>
              </a:ext>
            </a:extLst>
          </p:cNvPr>
          <p:cNvSpPr txBox="1"/>
          <p:nvPr/>
        </p:nvSpPr>
        <p:spPr>
          <a:xfrm>
            <a:off x="1568964" y="1059714"/>
            <a:ext cx="7939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 dirty="0">
                <a:solidFill>
                  <a:srgbClr val="FF0000"/>
                </a:solidFill>
              </a:rPr>
              <a:t>Liverpool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3BBAE8-0CEC-5091-55EB-AB55EB9A1837}"/>
              </a:ext>
            </a:extLst>
          </p:cNvPr>
          <p:cNvSpPr txBox="1"/>
          <p:nvPr/>
        </p:nvSpPr>
        <p:spPr>
          <a:xfrm>
            <a:off x="2817145" y="1080741"/>
            <a:ext cx="4498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 dirty="0">
                <a:solidFill>
                  <a:srgbClr val="FF0000"/>
                </a:solidFill>
              </a:rPr>
              <a:t>are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EA92A4-B9DE-BD36-BEC2-816E23E58394}"/>
              </a:ext>
            </a:extLst>
          </p:cNvPr>
          <p:cNvSpPr txBox="1"/>
          <p:nvPr/>
        </p:nvSpPr>
        <p:spPr>
          <a:xfrm>
            <a:off x="1563194" y="2322937"/>
            <a:ext cx="6363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 dirty="0" err="1">
                <a:solidFill>
                  <a:srgbClr val="FF0000"/>
                </a:solidFill>
              </a:rPr>
              <a:t>shabby</a:t>
            </a:r>
            <a:endParaRPr lang="hr-HR" sz="1200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DCFA3AE-3E24-A263-AF1D-466DFF3EC55A}"/>
              </a:ext>
            </a:extLst>
          </p:cNvPr>
          <p:cNvSpPr txBox="1"/>
          <p:nvPr/>
        </p:nvSpPr>
        <p:spPr>
          <a:xfrm>
            <a:off x="1563194" y="2534927"/>
            <a:ext cx="7939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 dirty="0" err="1">
                <a:solidFill>
                  <a:srgbClr val="FF0000"/>
                </a:solidFill>
              </a:rPr>
              <a:t>spacious</a:t>
            </a:r>
            <a:endParaRPr lang="hr-HR" sz="1200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5946BD-5A61-2FFF-DB53-3196DC537206}"/>
              </a:ext>
            </a:extLst>
          </p:cNvPr>
          <p:cNvSpPr txBox="1"/>
          <p:nvPr/>
        </p:nvSpPr>
        <p:spPr>
          <a:xfrm>
            <a:off x="3130433" y="2759907"/>
            <a:ext cx="9573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 dirty="0">
                <a:solidFill>
                  <a:srgbClr val="FF0000"/>
                </a:solidFill>
              </a:rPr>
              <a:t>IT room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F29E0E-1CEC-2B22-40B2-2F7EF170F7FA}"/>
              </a:ext>
            </a:extLst>
          </p:cNvPr>
          <p:cNvSpPr txBox="1"/>
          <p:nvPr/>
        </p:nvSpPr>
        <p:spPr>
          <a:xfrm>
            <a:off x="1742910" y="2984266"/>
            <a:ext cx="9573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 dirty="0" err="1">
                <a:solidFill>
                  <a:srgbClr val="FF0000"/>
                </a:solidFill>
              </a:rPr>
              <a:t>science</a:t>
            </a:r>
            <a:r>
              <a:rPr lang="hr-HR" sz="1200" dirty="0">
                <a:solidFill>
                  <a:srgbClr val="FF0000"/>
                </a:solidFill>
              </a:rPr>
              <a:t> lab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11F0C20-81D3-E4B1-ADEB-02B5148F4014}"/>
              </a:ext>
            </a:extLst>
          </p:cNvPr>
          <p:cNvSpPr txBox="1"/>
          <p:nvPr/>
        </p:nvSpPr>
        <p:spPr>
          <a:xfrm>
            <a:off x="3130433" y="3817152"/>
            <a:ext cx="3661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 dirty="0">
                <a:solidFill>
                  <a:srgbClr val="FF0000"/>
                </a:solidFill>
              </a:rPr>
              <a:t>IT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5D0B80-1EEB-5433-1F38-E5EBF1CD2B11}"/>
              </a:ext>
            </a:extLst>
          </p:cNvPr>
          <p:cNvSpPr txBox="1"/>
          <p:nvPr/>
        </p:nvSpPr>
        <p:spPr>
          <a:xfrm>
            <a:off x="1833332" y="4033133"/>
            <a:ext cx="525763" cy="278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 dirty="0">
                <a:solidFill>
                  <a:srgbClr val="FF0000"/>
                </a:solidFill>
              </a:rPr>
              <a:t>Art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16BC80D-A646-47B8-642B-980C48CF4FF4}"/>
              </a:ext>
            </a:extLst>
          </p:cNvPr>
          <p:cNvSpPr txBox="1"/>
          <p:nvPr/>
        </p:nvSpPr>
        <p:spPr>
          <a:xfrm>
            <a:off x="1742910" y="4244898"/>
            <a:ext cx="9573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 dirty="0" err="1">
                <a:solidFill>
                  <a:srgbClr val="FF0000"/>
                </a:solidFill>
              </a:rPr>
              <a:t>strict</a:t>
            </a:r>
            <a:endParaRPr lang="hr-HR" sz="1200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6A18667-EC9E-46C0-ADF3-D4619CBD68B2}"/>
              </a:ext>
            </a:extLst>
          </p:cNvPr>
          <p:cNvSpPr txBox="1"/>
          <p:nvPr/>
        </p:nvSpPr>
        <p:spPr>
          <a:xfrm>
            <a:off x="2577141" y="4454740"/>
            <a:ext cx="8426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 dirty="0" err="1">
                <a:solidFill>
                  <a:srgbClr val="FF0000"/>
                </a:solidFill>
              </a:rPr>
              <a:t>spelling</a:t>
            </a:r>
            <a:endParaRPr lang="hr-HR" sz="1200" dirty="0">
              <a:solidFill>
                <a:srgbClr val="FF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04858EC-E155-2075-279A-D426942CF6A5}"/>
              </a:ext>
            </a:extLst>
          </p:cNvPr>
          <p:cNvSpPr txBox="1"/>
          <p:nvPr/>
        </p:nvSpPr>
        <p:spPr>
          <a:xfrm>
            <a:off x="1619796" y="4881652"/>
            <a:ext cx="9573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 dirty="0">
                <a:solidFill>
                  <a:srgbClr val="FF0000"/>
                </a:solidFill>
              </a:rPr>
              <a:t>Jones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074C74E-5656-382B-624A-34CEEE282C36}"/>
              </a:ext>
            </a:extLst>
          </p:cNvPr>
          <p:cNvSpPr txBox="1"/>
          <p:nvPr/>
        </p:nvSpPr>
        <p:spPr>
          <a:xfrm>
            <a:off x="2297403" y="5106632"/>
            <a:ext cx="9573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 dirty="0" err="1">
                <a:solidFill>
                  <a:srgbClr val="FF0000"/>
                </a:solidFill>
              </a:rPr>
              <a:t>laugh</a:t>
            </a:r>
            <a:endParaRPr lang="hr-HR" sz="1200" dirty="0">
              <a:solidFill>
                <a:srgbClr val="FF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07334AD-6AFC-30EF-1431-A1E6CAF3F65B}"/>
              </a:ext>
            </a:extLst>
          </p:cNvPr>
          <p:cNvSpPr txBox="1"/>
          <p:nvPr/>
        </p:nvSpPr>
        <p:spPr>
          <a:xfrm>
            <a:off x="5930283" y="4602058"/>
            <a:ext cx="582586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/>
              <a:t>Read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summary</a:t>
            </a:r>
            <a:r>
              <a:rPr lang="hr-HR" sz="2800" b="1" dirty="0"/>
              <a:t> </a:t>
            </a:r>
            <a:r>
              <a:rPr lang="hr-HR" sz="2800" b="1" dirty="0" err="1"/>
              <a:t>of</a:t>
            </a:r>
            <a:r>
              <a:rPr lang="hr-HR" sz="2800" b="1" dirty="0"/>
              <a:t> </a:t>
            </a:r>
            <a:r>
              <a:rPr lang="hr-HR" sz="2800" b="1" dirty="0" err="1"/>
              <a:t>Emma’s</a:t>
            </a:r>
            <a:r>
              <a:rPr lang="hr-HR" sz="2800" b="1" dirty="0"/>
              <a:t> </a:t>
            </a:r>
            <a:r>
              <a:rPr lang="hr-HR" sz="2800" b="1" dirty="0" err="1"/>
              <a:t>school</a:t>
            </a:r>
            <a:r>
              <a:rPr lang="hr-HR" sz="2800" b="1" dirty="0"/>
              <a:t> </a:t>
            </a:r>
            <a:r>
              <a:rPr lang="hr-HR" sz="2800" b="1" dirty="0" err="1"/>
              <a:t>and</a:t>
            </a:r>
            <a:r>
              <a:rPr lang="hr-HR" sz="2800" b="1" dirty="0"/>
              <a:t> </a:t>
            </a:r>
            <a:r>
              <a:rPr lang="hr-HR" sz="2800" b="1" dirty="0" err="1"/>
              <a:t>write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headings</a:t>
            </a:r>
            <a:r>
              <a:rPr lang="hr-HR" sz="2800" b="1" dirty="0"/>
              <a:t> </a:t>
            </a:r>
            <a:r>
              <a:rPr lang="hr-HR" sz="2800" b="1" dirty="0" err="1"/>
              <a:t>from</a:t>
            </a:r>
            <a:r>
              <a:rPr lang="hr-HR" sz="2800" b="1" dirty="0"/>
              <a:t> </a:t>
            </a:r>
            <a:r>
              <a:rPr lang="hr-HR" sz="2800" b="1" dirty="0" err="1"/>
              <a:t>Task</a:t>
            </a:r>
            <a:r>
              <a:rPr lang="hr-HR" sz="2800" b="1" dirty="0"/>
              <a:t> G </a:t>
            </a:r>
            <a:r>
              <a:rPr lang="hr-HR" sz="2800" b="1" dirty="0" err="1"/>
              <a:t>above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paragraphs</a:t>
            </a:r>
            <a:r>
              <a:rPr lang="hr-HR" sz="2800" b="1" dirty="0"/>
              <a:t> </a:t>
            </a:r>
            <a:r>
              <a:rPr lang="hr-HR" sz="2800" b="1" dirty="0" err="1"/>
              <a:t>in</a:t>
            </a:r>
            <a:r>
              <a:rPr lang="hr-HR" sz="2800" b="1" dirty="0"/>
              <a:t> </a:t>
            </a:r>
            <a:r>
              <a:rPr lang="hr-HR" sz="2800" b="1" dirty="0" err="1"/>
              <a:t>Task</a:t>
            </a:r>
            <a:r>
              <a:rPr lang="hr-HR" sz="2800" b="1" dirty="0"/>
              <a:t> F.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FD38A6E-F34A-83C6-962F-A7C3D0ECF2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66" y="2622935"/>
            <a:ext cx="4299363" cy="26860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38D2829-B8BF-9413-6A8F-39884B7CCE7D}"/>
              </a:ext>
            </a:extLst>
          </p:cNvPr>
          <p:cNvSpPr txBox="1"/>
          <p:nvPr/>
        </p:nvSpPr>
        <p:spPr>
          <a:xfrm>
            <a:off x="6016796" y="6214369"/>
            <a:ext cx="25064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B80CADF-6D2D-1697-A2A2-FB9879263ECE}"/>
              </a:ext>
            </a:extLst>
          </p:cNvPr>
          <p:cNvSpPr txBox="1"/>
          <p:nvPr/>
        </p:nvSpPr>
        <p:spPr>
          <a:xfrm>
            <a:off x="1446794" y="532596"/>
            <a:ext cx="282237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500" dirty="0">
                <a:solidFill>
                  <a:srgbClr val="FF0000"/>
                </a:solidFill>
              </a:rPr>
              <a:t>INTRODUCTION (</a:t>
            </a:r>
            <a:r>
              <a:rPr lang="hr-HR" sz="1500" dirty="0" err="1">
                <a:solidFill>
                  <a:srgbClr val="FF0000"/>
                </a:solidFill>
              </a:rPr>
              <a:t>name</a:t>
            </a:r>
            <a:r>
              <a:rPr lang="hr-HR" sz="1500" dirty="0">
                <a:solidFill>
                  <a:srgbClr val="FF0000"/>
                </a:solidFill>
              </a:rPr>
              <a:t>, </a:t>
            </a:r>
            <a:r>
              <a:rPr lang="hr-HR" sz="1500" dirty="0" err="1">
                <a:solidFill>
                  <a:srgbClr val="FF0000"/>
                </a:solidFill>
              </a:rPr>
              <a:t>adress</a:t>
            </a:r>
            <a:r>
              <a:rPr lang="hr-HR" sz="150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24433FC-B813-5BB7-9EFA-4062A62AB358}"/>
              </a:ext>
            </a:extLst>
          </p:cNvPr>
          <p:cNvSpPr txBox="1"/>
          <p:nvPr/>
        </p:nvSpPr>
        <p:spPr>
          <a:xfrm>
            <a:off x="1385436" y="1839295"/>
            <a:ext cx="247635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500" dirty="0">
                <a:solidFill>
                  <a:srgbClr val="FF0000"/>
                </a:solidFill>
              </a:rPr>
              <a:t>WHAT IT LOOKS LIKE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8156887-0D45-31B1-8755-2665A7C0112A}"/>
              </a:ext>
            </a:extLst>
          </p:cNvPr>
          <p:cNvSpPr txBox="1"/>
          <p:nvPr/>
        </p:nvSpPr>
        <p:spPr>
          <a:xfrm>
            <a:off x="1285575" y="3429000"/>
            <a:ext cx="28359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500" dirty="0">
                <a:solidFill>
                  <a:srgbClr val="FF0000"/>
                </a:solidFill>
              </a:rPr>
              <a:t>FAVOURITE SUBJECTS AND TEACHERS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FE7D23C-E7CB-56D8-F32B-6D68641951C4}"/>
              </a:ext>
            </a:extLst>
          </p:cNvPr>
          <p:cNvSpPr txBox="1"/>
          <p:nvPr/>
        </p:nvSpPr>
        <p:spPr>
          <a:xfrm>
            <a:off x="1369576" y="5615676"/>
            <a:ext cx="282237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500" dirty="0">
                <a:solidFill>
                  <a:srgbClr val="FF0000"/>
                </a:solidFill>
              </a:rPr>
              <a:t>THINGS THAT CAN BE BETTER</a:t>
            </a:r>
          </a:p>
        </p:txBody>
      </p:sp>
    </p:spTree>
    <p:extLst>
      <p:ext uri="{BB962C8B-B14F-4D97-AF65-F5344CB8AC3E}">
        <p14:creationId xmlns:p14="http://schemas.microsoft.com/office/powerpoint/2010/main" val="3245058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9CE6F-B572-F5D6-D64E-CA2267F7F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939"/>
            <a:ext cx="10515600" cy="1325563"/>
          </a:xfrm>
        </p:spPr>
        <p:txBody>
          <a:bodyPr/>
          <a:lstStyle/>
          <a:p>
            <a:r>
              <a:rPr lang="hr-HR" i="1" dirty="0" err="1"/>
              <a:t>Workbook</a:t>
            </a:r>
            <a:r>
              <a:rPr lang="hr-HR" i="1" dirty="0"/>
              <a:t>, </a:t>
            </a:r>
            <a:r>
              <a:rPr lang="hr-HR" i="1" dirty="0" err="1"/>
              <a:t>page</a:t>
            </a:r>
            <a:r>
              <a:rPr lang="hr-HR" i="1" dirty="0"/>
              <a:t> 17.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9529D400-6569-E62F-921A-09AA37FA3A8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6443" y="1393794"/>
            <a:ext cx="3754148" cy="5010401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819FBE-8035-7D79-0DDA-F9B5EDEB1E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00103" y="1372875"/>
            <a:ext cx="5471940" cy="4351338"/>
          </a:xfrm>
        </p:spPr>
        <p:txBody>
          <a:bodyPr/>
          <a:lstStyle/>
          <a:p>
            <a:pPr marL="0" indent="0" algn="just">
              <a:buNone/>
            </a:pPr>
            <a:r>
              <a:rPr lang="hr-HR" b="1" dirty="0"/>
              <a:t>Stella </a:t>
            </a:r>
            <a:r>
              <a:rPr lang="hr-HR" b="1" dirty="0" err="1"/>
              <a:t>lives</a:t>
            </a:r>
            <a:r>
              <a:rPr lang="hr-HR" b="1" dirty="0"/>
              <a:t> </a:t>
            </a:r>
            <a:r>
              <a:rPr lang="hr-HR" b="1" dirty="0" err="1"/>
              <a:t>with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Williams </a:t>
            </a:r>
            <a:r>
              <a:rPr lang="hr-HR" b="1" dirty="0" err="1"/>
              <a:t>family</a:t>
            </a:r>
            <a:r>
              <a:rPr lang="hr-HR" b="1" dirty="0"/>
              <a:t> but </a:t>
            </a:r>
            <a:r>
              <a:rPr lang="hr-HR" b="1" dirty="0" err="1"/>
              <a:t>she</a:t>
            </a:r>
            <a:r>
              <a:rPr lang="hr-HR" b="1" dirty="0"/>
              <a:t> </a:t>
            </a:r>
            <a:r>
              <a:rPr lang="hr-HR" b="1" dirty="0" err="1"/>
              <a:t>also</a:t>
            </a:r>
            <a:r>
              <a:rPr lang="hr-HR" b="1" dirty="0"/>
              <a:t> </a:t>
            </a:r>
            <a:r>
              <a:rPr lang="hr-HR" b="1" dirty="0" err="1"/>
              <a:t>goes</a:t>
            </a:r>
            <a:r>
              <a:rPr lang="hr-HR" b="1" dirty="0"/>
              <a:t> to </a:t>
            </a:r>
            <a:r>
              <a:rPr lang="hr-HR" b="1" dirty="0" err="1"/>
              <a:t>language</a:t>
            </a:r>
            <a:r>
              <a:rPr lang="hr-HR" b="1" dirty="0"/>
              <a:t> </a:t>
            </a:r>
            <a:r>
              <a:rPr lang="hr-HR" b="1" dirty="0" err="1"/>
              <a:t>school</a:t>
            </a:r>
            <a:r>
              <a:rPr lang="hr-HR" b="1" dirty="0"/>
              <a:t>. </a:t>
            </a:r>
          </a:p>
          <a:p>
            <a:pPr marL="0" indent="0">
              <a:buNone/>
            </a:pPr>
            <a:r>
              <a:rPr lang="hr-HR" b="1" dirty="0" err="1"/>
              <a:t>Fill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text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Task</a:t>
            </a:r>
            <a:r>
              <a:rPr lang="hr-HR" b="1" dirty="0"/>
              <a:t> D </a:t>
            </a:r>
            <a:r>
              <a:rPr lang="hr-HR" b="1" dirty="0" err="1"/>
              <a:t>with</a:t>
            </a:r>
            <a:r>
              <a:rPr lang="hr-HR" b="1" dirty="0"/>
              <a:t> IS, ARE, HAVE GOT, </a:t>
            </a:r>
            <a:r>
              <a:rPr lang="hr-HR" b="1" dirty="0" err="1"/>
              <a:t>or</a:t>
            </a:r>
            <a:r>
              <a:rPr lang="hr-HR" b="1" dirty="0"/>
              <a:t> HAS GOT.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D21562D-4897-FDEE-7D2C-F868FF7E30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443" y="1206933"/>
            <a:ext cx="3837371" cy="547683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771C8A3-0B64-D094-2495-79A70E971D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21" y="1310227"/>
            <a:ext cx="4244974" cy="50939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719D704-80BF-D5E9-8005-B5F557804085}"/>
              </a:ext>
            </a:extLst>
          </p:cNvPr>
          <p:cNvSpPr txBox="1"/>
          <p:nvPr/>
        </p:nvSpPr>
        <p:spPr>
          <a:xfrm>
            <a:off x="6100103" y="3683738"/>
            <a:ext cx="3506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Check</a:t>
            </a:r>
            <a:r>
              <a:rPr lang="hr-HR" dirty="0"/>
              <a:t>.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593534ED-03BA-D955-2DB0-A840BBBEA5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126" y="1372875"/>
            <a:ext cx="4191363" cy="496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273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9CE6F-B572-F5D6-D64E-CA2267F7F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939"/>
            <a:ext cx="10515600" cy="1325563"/>
          </a:xfrm>
        </p:spPr>
        <p:txBody>
          <a:bodyPr/>
          <a:lstStyle/>
          <a:p>
            <a:r>
              <a:rPr lang="hr-HR" i="1" dirty="0" err="1"/>
              <a:t>Workbook</a:t>
            </a:r>
            <a:r>
              <a:rPr lang="hr-HR" i="1" dirty="0"/>
              <a:t>, </a:t>
            </a:r>
            <a:r>
              <a:rPr lang="hr-HR" i="1" dirty="0" err="1"/>
              <a:t>page</a:t>
            </a:r>
            <a:r>
              <a:rPr lang="hr-HR" i="1" dirty="0"/>
              <a:t> 18.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9529D400-6569-E62F-921A-09AA37FA3A8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6443" y="1393794"/>
            <a:ext cx="3754148" cy="5010401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819FBE-8035-7D79-0DDA-F9B5EDEB1E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25123" y="870356"/>
            <a:ext cx="5968752" cy="4729470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hr-HR" b="1" dirty="0"/>
              <a:t>In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picture</a:t>
            </a:r>
            <a:r>
              <a:rPr lang="hr-HR" b="1" dirty="0"/>
              <a:t> </a:t>
            </a:r>
            <a:r>
              <a:rPr lang="hr-HR" b="1" dirty="0" err="1"/>
              <a:t>you</a:t>
            </a:r>
            <a:r>
              <a:rPr lang="hr-HR" b="1" dirty="0"/>
              <a:t> </a:t>
            </a:r>
            <a:r>
              <a:rPr lang="hr-HR" b="1" dirty="0" err="1"/>
              <a:t>can</a:t>
            </a:r>
            <a:r>
              <a:rPr lang="hr-HR" b="1" dirty="0"/>
              <a:t> </a:t>
            </a:r>
            <a:r>
              <a:rPr lang="hr-HR" b="1" dirty="0" err="1"/>
              <a:t>see</a:t>
            </a:r>
            <a:r>
              <a:rPr lang="hr-HR" b="1" dirty="0"/>
              <a:t> </a:t>
            </a:r>
            <a:r>
              <a:rPr lang="hr-HR" b="1" dirty="0" err="1"/>
              <a:t>Stella’s</a:t>
            </a:r>
            <a:r>
              <a:rPr lang="hr-HR" b="1" dirty="0"/>
              <a:t> </a:t>
            </a:r>
            <a:r>
              <a:rPr lang="hr-HR" b="1" dirty="0" err="1"/>
              <a:t>new</a:t>
            </a:r>
            <a:r>
              <a:rPr lang="hr-HR" b="1" dirty="0"/>
              <a:t> </a:t>
            </a:r>
            <a:r>
              <a:rPr lang="hr-HR" b="1" dirty="0" err="1"/>
              <a:t>friends</a:t>
            </a:r>
            <a:r>
              <a:rPr lang="hr-HR" b="1" dirty="0"/>
              <a:t> </a:t>
            </a:r>
            <a:r>
              <a:rPr lang="hr-HR" b="1" dirty="0" err="1"/>
              <a:t>from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language</a:t>
            </a:r>
            <a:r>
              <a:rPr lang="hr-HR" b="1" dirty="0"/>
              <a:t> </a:t>
            </a:r>
            <a:r>
              <a:rPr lang="hr-HR" b="1" dirty="0" err="1"/>
              <a:t>school</a:t>
            </a:r>
            <a:r>
              <a:rPr lang="hr-HR" b="1" dirty="0"/>
              <a:t>. </a:t>
            </a:r>
            <a:r>
              <a:rPr lang="hr-HR" b="1" dirty="0" err="1"/>
              <a:t>They</a:t>
            </a:r>
            <a:r>
              <a:rPr lang="hr-HR" b="1" dirty="0"/>
              <a:t> </a:t>
            </a:r>
            <a:r>
              <a:rPr lang="hr-HR" b="1" dirty="0" err="1"/>
              <a:t>come</a:t>
            </a:r>
            <a:r>
              <a:rPr lang="hr-HR" b="1" dirty="0"/>
              <a:t> </a:t>
            </a:r>
            <a:r>
              <a:rPr lang="hr-HR" b="1" dirty="0" err="1"/>
              <a:t>from</a:t>
            </a:r>
            <a:r>
              <a:rPr lang="hr-HR" b="1" dirty="0"/>
              <a:t> </a:t>
            </a:r>
            <a:r>
              <a:rPr lang="hr-HR" b="1" dirty="0" err="1"/>
              <a:t>all</a:t>
            </a:r>
            <a:r>
              <a:rPr lang="hr-HR" b="1" dirty="0"/>
              <a:t> </a:t>
            </a:r>
            <a:r>
              <a:rPr lang="hr-HR" b="1" dirty="0" err="1"/>
              <a:t>over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world</a:t>
            </a:r>
            <a:r>
              <a:rPr lang="hr-HR" b="1" dirty="0"/>
              <a:t>.</a:t>
            </a:r>
          </a:p>
          <a:p>
            <a:pPr marL="0" indent="0" algn="just">
              <a:buNone/>
            </a:pPr>
            <a:endParaRPr lang="hr-HR" b="1" dirty="0"/>
          </a:p>
          <a:p>
            <a:pPr marL="0" indent="0" algn="just">
              <a:buNone/>
            </a:pPr>
            <a:r>
              <a:rPr lang="hr-HR" b="1" dirty="0"/>
              <a:t>Use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words</a:t>
            </a:r>
            <a:r>
              <a:rPr lang="hr-HR" b="1" dirty="0"/>
              <a:t> </a:t>
            </a:r>
            <a:r>
              <a:rPr lang="hr-HR" b="1" dirty="0" err="1"/>
              <a:t>from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box</a:t>
            </a:r>
            <a:r>
              <a:rPr lang="hr-HR" b="1" dirty="0"/>
              <a:t> </a:t>
            </a:r>
            <a:r>
              <a:rPr lang="hr-HR" b="1" dirty="0" err="1"/>
              <a:t>and</a:t>
            </a:r>
            <a:r>
              <a:rPr lang="hr-HR" b="1" dirty="0"/>
              <a:t> </a:t>
            </a:r>
            <a:r>
              <a:rPr lang="hr-HR" b="1" dirty="0" err="1"/>
              <a:t>finish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sentences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Task</a:t>
            </a:r>
            <a:r>
              <a:rPr lang="hr-HR" b="1" dirty="0"/>
              <a:t> F. </a:t>
            </a:r>
          </a:p>
          <a:p>
            <a:pPr marL="0" indent="0" algn="just">
              <a:buNone/>
            </a:pPr>
            <a:endParaRPr lang="hr-HR" b="1" dirty="0"/>
          </a:p>
          <a:p>
            <a:pPr marL="0" indent="0" algn="just">
              <a:buNone/>
            </a:pPr>
            <a:r>
              <a:rPr lang="hr-HR" b="1" dirty="0"/>
              <a:t>Put a </a:t>
            </a:r>
            <a:r>
              <a:rPr lang="hr-HR" b="1" dirty="0" err="1"/>
              <a:t>tick</a:t>
            </a:r>
            <a:r>
              <a:rPr lang="hr-HR" b="1" dirty="0"/>
              <a:t> </a:t>
            </a:r>
            <a:r>
              <a:rPr lang="hr-HR" b="1" dirty="0" err="1"/>
              <a:t>next</a:t>
            </a:r>
            <a:r>
              <a:rPr lang="hr-HR" b="1" dirty="0"/>
              <a:t> to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students</a:t>
            </a:r>
            <a:r>
              <a:rPr lang="hr-HR" b="1" dirty="0"/>
              <a:t> </a:t>
            </a:r>
            <a:r>
              <a:rPr lang="hr-HR" b="1" dirty="0" err="1"/>
              <a:t>who</a:t>
            </a:r>
            <a:r>
              <a:rPr lang="hr-HR" b="1" dirty="0"/>
              <a:t> are </a:t>
            </a:r>
            <a:r>
              <a:rPr lang="hr-HR" b="1" dirty="0" err="1"/>
              <a:t>from</a:t>
            </a:r>
            <a:r>
              <a:rPr lang="hr-HR" b="1" dirty="0"/>
              <a:t> Europe. </a:t>
            </a:r>
          </a:p>
          <a:p>
            <a:pPr marL="0" indent="0" algn="just">
              <a:buNone/>
            </a:pPr>
            <a:endParaRPr lang="hr-HR" b="1" dirty="0"/>
          </a:p>
          <a:p>
            <a:pPr marL="0" indent="0">
              <a:buNone/>
            </a:pPr>
            <a:r>
              <a:rPr lang="hr-HR" sz="2400" dirty="0">
                <a:highlight>
                  <a:srgbClr val="C0C0C0"/>
                </a:highlight>
              </a:rPr>
              <a:t>FOR COUNTRIENS AND NATIONALITIES ALWAYS USE A CAPITAL LETTER. </a:t>
            </a:r>
            <a:br>
              <a:rPr lang="hr-HR" sz="2400" dirty="0">
                <a:highlight>
                  <a:srgbClr val="C0C0C0"/>
                </a:highlight>
              </a:rPr>
            </a:br>
            <a:r>
              <a:rPr lang="hr-HR" sz="2400" dirty="0">
                <a:solidFill>
                  <a:schemeClr val="accent1"/>
                </a:solidFill>
                <a:highlight>
                  <a:srgbClr val="C0C0C0"/>
                </a:highlight>
              </a:rPr>
              <a:t>NAZIVE DRŽAVA I STANOVNIKA TIH DRŽAVA UVIJEK PIŠEMO VELIKIM POČETNIM SLOVOM.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D21562D-4897-FDEE-7D2C-F868FF7E30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3892" y="1160399"/>
            <a:ext cx="4074850" cy="5243796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719D704-80BF-D5E9-8005-B5F557804085}"/>
              </a:ext>
            </a:extLst>
          </p:cNvPr>
          <p:cNvSpPr txBox="1"/>
          <p:nvPr/>
        </p:nvSpPr>
        <p:spPr>
          <a:xfrm>
            <a:off x="5695533" y="5812433"/>
            <a:ext cx="3506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Check</a:t>
            </a:r>
            <a:r>
              <a:rPr lang="hr-HR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CEF022-1B7E-E468-D314-4DC12AFA9B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160399"/>
            <a:ext cx="4313294" cy="53497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AC95305-D0C0-3301-BA34-5FD599ECA9E3}"/>
              </a:ext>
            </a:extLst>
          </p:cNvPr>
          <p:cNvSpPr txBox="1"/>
          <p:nvPr/>
        </p:nvSpPr>
        <p:spPr>
          <a:xfrm>
            <a:off x="2796980" y="3898994"/>
            <a:ext cx="994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FF0000"/>
                </a:solidFill>
              </a:rPr>
              <a:t>German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665AED-BA95-1CA4-F2BE-234D47C68FCA}"/>
              </a:ext>
            </a:extLst>
          </p:cNvPr>
          <p:cNvSpPr txBox="1"/>
          <p:nvPr/>
        </p:nvSpPr>
        <p:spPr>
          <a:xfrm>
            <a:off x="2796980" y="4136858"/>
            <a:ext cx="994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>
                <a:solidFill>
                  <a:srgbClr val="FF0000"/>
                </a:solidFill>
              </a:rPr>
              <a:t>French</a:t>
            </a:r>
            <a:endParaRPr lang="hr-HR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094A53-4D9D-7850-8C1B-7F092531BAD5}"/>
              </a:ext>
            </a:extLst>
          </p:cNvPr>
          <p:cNvSpPr txBox="1"/>
          <p:nvPr/>
        </p:nvSpPr>
        <p:spPr>
          <a:xfrm>
            <a:off x="2796979" y="4374478"/>
            <a:ext cx="994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>
                <a:solidFill>
                  <a:srgbClr val="FF0000"/>
                </a:solidFill>
              </a:rPr>
              <a:t>Polish</a:t>
            </a:r>
            <a:endParaRPr lang="hr-HR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F5252A-0BAA-DEF2-8603-4598E6DCB6A9}"/>
              </a:ext>
            </a:extLst>
          </p:cNvPr>
          <p:cNvSpPr txBox="1"/>
          <p:nvPr/>
        </p:nvSpPr>
        <p:spPr>
          <a:xfrm>
            <a:off x="2744227" y="4668359"/>
            <a:ext cx="1047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>
                <a:solidFill>
                  <a:srgbClr val="FF0000"/>
                </a:solidFill>
              </a:rPr>
              <a:t>Japanese</a:t>
            </a:r>
            <a:endParaRPr lang="hr-HR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87ED05-F22E-5B35-207F-9D14C016E0CF}"/>
              </a:ext>
            </a:extLst>
          </p:cNvPr>
          <p:cNvSpPr txBox="1"/>
          <p:nvPr/>
        </p:nvSpPr>
        <p:spPr>
          <a:xfrm>
            <a:off x="2741012" y="4928264"/>
            <a:ext cx="994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>
                <a:solidFill>
                  <a:srgbClr val="FF0000"/>
                </a:solidFill>
              </a:rPr>
              <a:t>Austrian</a:t>
            </a:r>
            <a:endParaRPr lang="hr-HR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730361-227C-021C-40EB-55BB4BC7FF8C}"/>
              </a:ext>
            </a:extLst>
          </p:cNvPr>
          <p:cNvSpPr txBox="1"/>
          <p:nvPr/>
        </p:nvSpPr>
        <p:spPr>
          <a:xfrm>
            <a:off x="2885087" y="5143843"/>
            <a:ext cx="994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>
                <a:solidFill>
                  <a:srgbClr val="FF0000"/>
                </a:solidFill>
              </a:rPr>
              <a:t>Italian</a:t>
            </a:r>
            <a:endParaRPr lang="hr-HR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65A98D-C241-6B47-292F-F49D037E91CC}"/>
              </a:ext>
            </a:extLst>
          </p:cNvPr>
          <p:cNvSpPr txBox="1"/>
          <p:nvPr/>
        </p:nvSpPr>
        <p:spPr>
          <a:xfrm>
            <a:off x="2770602" y="5415160"/>
            <a:ext cx="994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FF0000"/>
                </a:solidFill>
              </a:rPr>
              <a:t>Croatian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6CE6962-96FF-F2F5-28F0-1015F695C7FE}"/>
              </a:ext>
            </a:extLst>
          </p:cNvPr>
          <p:cNvSpPr txBox="1"/>
          <p:nvPr/>
        </p:nvSpPr>
        <p:spPr>
          <a:xfrm>
            <a:off x="2741012" y="5672604"/>
            <a:ext cx="994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>
                <a:solidFill>
                  <a:srgbClr val="FF0000"/>
                </a:solidFill>
              </a:rPr>
              <a:t>Spanish</a:t>
            </a:r>
            <a:endParaRPr lang="hr-HR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7BBD75A-BD96-1B9E-B050-33BBE1463F56}"/>
              </a:ext>
            </a:extLst>
          </p:cNvPr>
          <p:cNvSpPr txBox="1"/>
          <p:nvPr/>
        </p:nvSpPr>
        <p:spPr>
          <a:xfrm>
            <a:off x="2750450" y="5932509"/>
            <a:ext cx="994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>
                <a:solidFill>
                  <a:srgbClr val="FF0000"/>
                </a:solidFill>
              </a:rPr>
              <a:t>Chinese</a:t>
            </a:r>
            <a:endParaRPr lang="hr-HR" dirty="0">
              <a:solidFill>
                <a:srgbClr val="FF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753EF6-A203-A811-133F-3FBCE3524D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381" y="3882936"/>
            <a:ext cx="355332" cy="35533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C440DDB-02D2-A6D9-D98A-684A96B773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865" y="4136858"/>
            <a:ext cx="355332" cy="35533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A4A597F-D919-809D-19DD-913482E136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789" y="4374478"/>
            <a:ext cx="355332" cy="35533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6C59053-7951-92A9-DD6D-D470552A84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150" y="4866020"/>
            <a:ext cx="355332" cy="35533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FD38CF4-45D7-39C9-4E4D-6DC21A8F64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610" y="5136318"/>
            <a:ext cx="355332" cy="35533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633520A-1DB8-CCAE-EB2A-BEB207FF96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895" y="5376304"/>
            <a:ext cx="355332" cy="35533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08CE746-87D3-CA58-F3AA-518A21CF5F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386" y="5634767"/>
            <a:ext cx="355332" cy="35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487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2" grpId="0"/>
      <p:bldP spid="13" grpId="0"/>
      <p:bldP spid="14" grpId="0"/>
      <p:bldP spid="15" grpId="0"/>
      <p:bldP spid="17" grpId="0"/>
      <p:bldP spid="18" grpId="0"/>
      <p:bldP spid="19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18766B9-4A3A-6B62-BFA0-ED32D645A7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4" y="704850"/>
            <a:ext cx="5039555" cy="547211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b="1" dirty="0"/>
              <a:t>How many subjects have you got this year?  </a:t>
            </a:r>
            <a:endParaRPr lang="hr-HR" b="1" dirty="0"/>
          </a:p>
          <a:p>
            <a:pPr marL="0" indent="0" algn="just">
              <a:buNone/>
            </a:pPr>
            <a:endParaRPr lang="hr-HR" dirty="0"/>
          </a:p>
          <a:p>
            <a:pPr marL="0" indent="0" algn="just">
              <a:buNone/>
            </a:pPr>
            <a:r>
              <a:rPr lang="en-US" b="1" dirty="0"/>
              <a:t>Is that more or fewer than </a:t>
            </a:r>
            <a:r>
              <a:rPr lang="en-GB" b="1" dirty="0"/>
              <a:t>the</a:t>
            </a:r>
            <a:r>
              <a:rPr lang="hr-HR" b="1" dirty="0"/>
              <a:t> </a:t>
            </a:r>
            <a:r>
              <a:rPr lang="en-US" b="1" dirty="0"/>
              <a:t>last year?  </a:t>
            </a:r>
            <a:endParaRPr lang="hr-HR" b="1" dirty="0"/>
          </a:p>
          <a:p>
            <a:pPr marL="0" indent="0" algn="just">
              <a:buNone/>
            </a:pPr>
            <a:r>
              <a:rPr lang="en-US" b="1" dirty="0"/>
              <a:t>Which of them are you good at? </a:t>
            </a:r>
            <a:endParaRPr lang="hr-HR" b="1" dirty="0"/>
          </a:p>
          <a:p>
            <a:pPr marL="0" indent="0" algn="just">
              <a:buNone/>
            </a:pPr>
            <a:endParaRPr lang="hr-HR" b="1" dirty="0"/>
          </a:p>
          <a:p>
            <a:pPr marL="0" indent="0">
              <a:buNone/>
            </a:pPr>
            <a:r>
              <a:rPr lang="hr-HR" b="1" dirty="0"/>
              <a:t>D</a:t>
            </a:r>
            <a:r>
              <a:rPr lang="en-US" b="1" dirty="0"/>
              <a:t>raw a mind map. </a:t>
            </a:r>
            <a:endParaRPr lang="hr-HR" b="1" dirty="0"/>
          </a:p>
          <a:p>
            <a:pPr marL="0" indent="0">
              <a:buNone/>
            </a:pPr>
            <a:r>
              <a:rPr lang="en-US" b="1" dirty="0"/>
              <a:t>Write as many school subjects</a:t>
            </a:r>
            <a:r>
              <a:rPr lang="hr-HR" b="1" dirty="0"/>
              <a:t> as</a:t>
            </a:r>
            <a:r>
              <a:rPr lang="en-US" b="1" dirty="0"/>
              <a:t> you can think of.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94BE938-F4BE-EBA6-36FA-CE4EDBA37FA8}"/>
              </a:ext>
            </a:extLst>
          </p:cNvPr>
          <p:cNvSpPr/>
          <p:nvPr/>
        </p:nvSpPr>
        <p:spPr>
          <a:xfrm>
            <a:off x="7470882" y="2781300"/>
            <a:ext cx="3076575" cy="942975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9C5595C-F3EA-390C-71DF-C35114A5AAFA}"/>
              </a:ext>
            </a:extLst>
          </p:cNvPr>
          <p:cNvCxnSpPr/>
          <p:nvPr/>
        </p:nvCxnSpPr>
        <p:spPr>
          <a:xfrm flipV="1">
            <a:off x="9043252" y="1190625"/>
            <a:ext cx="0" cy="159067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E17D6F7-0AC2-94E4-8228-384BE53AB7A8}"/>
              </a:ext>
            </a:extLst>
          </p:cNvPr>
          <p:cNvSpPr txBox="1"/>
          <p:nvPr/>
        </p:nvSpPr>
        <p:spPr>
          <a:xfrm>
            <a:off x="8224106" y="596256"/>
            <a:ext cx="1638291" cy="5232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r-HR" sz="2800" b="1" dirty="0"/>
              <a:t>MATH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EDB9108-75AA-8515-5252-A56A9F4D209C}"/>
              </a:ext>
            </a:extLst>
          </p:cNvPr>
          <p:cNvCxnSpPr>
            <a:cxnSpLocks/>
          </p:cNvCxnSpPr>
          <p:nvPr/>
        </p:nvCxnSpPr>
        <p:spPr>
          <a:xfrm flipV="1">
            <a:off x="9694234" y="1205543"/>
            <a:ext cx="304802" cy="160972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0B2EA4F2-9130-D8F0-DE6F-9771ED689E4D}"/>
              </a:ext>
            </a:extLst>
          </p:cNvPr>
          <p:cNvSpPr txBox="1"/>
          <p:nvPr/>
        </p:nvSpPr>
        <p:spPr>
          <a:xfrm>
            <a:off x="9324974" y="716290"/>
            <a:ext cx="1638291" cy="5232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r-HR" sz="2800" b="1" dirty="0"/>
              <a:t>ART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6EFD2BD-27C3-56CF-539E-0BF2796860AE}"/>
              </a:ext>
            </a:extLst>
          </p:cNvPr>
          <p:cNvCxnSpPr>
            <a:cxnSpLocks/>
          </p:cNvCxnSpPr>
          <p:nvPr/>
        </p:nvCxnSpPr>
        <p:spPr>
          <a:xfrm flipV="1">
            <a:off x="10265072" y="1940056"/>
            <a:ext cx="519105" cy="104980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AA9D06FD-F110-D553-A60C-B3ECA23FCA2B}"/>
              </a:ext>
            </a:extLst>
          </p:cNvPr>
          <p:cNvSpPr txBox="1"/>
          <p:nvPr/>
        </p:nvSpPr>
        <p:spPr>
          <a:xfrm>
            <a:off x="10020301" y="1487185"/>
            <a:ext cx="1638291" cy="5232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r-HR" sz="2800" b="1" dirty="0"/>
              <a:t>PE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1EEA53-E8FF-D2BD-BD0B-A58EA114AAF2}"/>
              </a:ext>
            </a:extLst>
          </p:cNvPr>
          <p:cNvSpPr txBox="1"/>
          <p:nvPr/>
        </p:nvSpPr>
        <p:spPr>
          <a:xfrm>
            <a:off x="8058157" y="3051138"/>
            <a:ext cx="1970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/>
              <a:t>SCHOOL SUBJECTS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AB19ACC-2DB3-6FFE-8219-61D780F13B16}"/>
              </a:ext>
            </a:extLst>
          </p:cNvPr>
          <p:cNvCxnSpPr>
            <a:cxnSpLocks/>
          </p:cNvCxnSpPr>
          <p:nvPr/>
        </p:nvCxnSpPr>
        <p:spPr>
          <a:xfrm flipH="1" flipV="1">
            <a:off x="7953613" y="1411351"/>
            <a:ext cx="399311" cy="140975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72B7400-3B94-947D-498D-73105C7A581E}"/>
              </a:ext>
            </a:extLst>
          </p:cNvPr>
          <p:cNvSpPr txBox="1"/>
          <p:nvPr/>
        </p:nvSpPr>
        <p:spPr>
          <a:xfrm>
            <a:off x="6668602" y="954923"/>
            <a:ext cx="1916579" cy="5232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r-HR" sz="2800" b="1" dirty="0"/>
              <a:t>CHEMISTRY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C4F6B46-0717-2976-0246-5088EBA24211}"/>
              </a:ext>
            </a:extLst>
          </p:cNvPr>
          <p:cNvCxnSpPr>
            <a:cxnSpLocks/>
          </p:cNvCxnSpPr>
          <p:nvPr/>
        </p:nvCxnSpPr>
        <p:spPr>
          <a:xfrm flipH="1" flipV="1">
            <a:off x="7225703" y="2010404"/>
            <a:ext cx="490358" cy="99896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71B8753B-92AF-31A1-315E-5994747C58A4}"/>
              </a:ext>
            </a:extLst>
          </p:cNvPr>
          <p:cNvSpPr txBox="1"/>
          <p:nvPr/>
        </p:nvSpPr>
        <p:spPr>
          <a:xfrm>
            <a:off x="6308126" y="1613658"/>
            <a:ext cx="1638291" cy="5232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r-HR" sz="2800" b="1" dirty="0"/>
              <a:t>PHYSICS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AA5ADD0-2CFC-9560-16FC-D7B9B02FE897}"/>
              </a:ext>
            </a:extLst>
          </p:cNvPr>
          <p:cNvCxnSpPr>
            <a:cxnSpLocks/>
          </p:cNvCxnSpPr>
          <p:nvPr/>
        </p:nvCxnSpPr>
        <p:spPr>
          <a:xfrm flipV="1">
            <a:off x="10554653" y="3065110"/>
            <a:ext cx="580079" cy="14050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C1577A82-79D1-0B80-FC18-4F66E2E7B4AA}"/>
              </a:ext>
            </a:extLst>
          </p:cNvPr>
          <p:cNvSpPr txBox="1"/>
          <p:nvPr/>
        </p:nvSpPr>
        <p:spPr>
          <a:xfrm>
            <a:off x="10449563" y="2644368"/>
            <a:ext cx="1932424" cy="4616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r-HR" sz="2400" b="1" dirty="0"/>
              <a:t>LANGUAGE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7671FEC-25EF-FD81-4983-BAB8AB591B83}"/>
              </a:ext>
            </a:extLst>
          </p:cNvPr>
          <p:cNvCxnSpPr>
            <a:cxnSpLocks/>
          </p:cNvCxnSpPr>
          <p:nvPr/>
        </p:nvCxnSpPr>
        <p:spPr>
          <a:xfrm flipH="1" flipV="1">
            <a:off x="6952135" y="3045686"/>
            <a:ext cx="525122" cy="20710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F1E99B7C-4573-EDEB-1DB2-0E8EDAA83736}"/>
              </a:ext>
            </a:extLst>
          </p:cNvPr>
          <p:cNvSpPr txBox="1"/>
          <p:nvPr/>
        </p:nvSpPr>
        <p:spPr>
          <a:xfrm>
            <a:off x="5552486" y="2634222"/>
            <a:ext cx="1932424" cy="4616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r-HR" sz="2400" b="1" dirty="0"/>
              <a:t>LITERATURE</a:t>
            </a:r>
          </a:p>
        </p:txBody>
      </p:sp>
    </p:spTree>
    <p:extLst>
      <p:ext uri="{BB962C8B-B14F-4D97-AF65-F5344CB8AC3E}">
        <p14:creationId xmlns:p14="http://schemas.microsoft.com/office/powerpoint/2010/main" val="3730451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/>
      <p:bldP spid="17" grpId="0"/>
      <p:bldP spid="21" grpId="0"/>
      <p:bldP spid="2" grpId="0"/>
      <p:bldP spid="16" grpId="0"/>
      <p:bldP spid="20" grpId="0"/>
      <p:bldP spid="23" grpId="0"/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4A8C51-E8BA-A555-7923-9B0A3A7226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3984" y="547240"/>
            <a:ext cx="5732016" cy="589794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r-HR" b="1" dirty="0"/>
              <a:t>Do </a:t>
            </a:r>
            <a:r>
              <a:rPr lang="en-US" b="1" dirty="0"/>
              <a:t>you</a:t>
            </a:r>
            <a:r>
              <a:rPr lang="hr-HR" b="1" dirty="0"/>
              <a:t> </a:t>
            </a:r>
            <a:r>
              <a:rPr lang="en-GB" b="1" dirty="0"/>
              <a:t>attend</a:t>
            </a:r>
            <a:r>
              <a:rPr lang="hr-HR" b="1" dirty="0"/>
              <a:t> </a:t>
            </a:r>
            <a:r>
              <a:rPr lang="en-GB" b="1" dirty="0"/>
              <a:t>any</a:t>
            </a:r>
            <a:r>
              <a:rPr lang="hr-HR" b="1" dirty="0"/>
              <a:t> </a:t>
            </a:r>
            <a:r>
              <a:rPr lang="en-GB" b="1" dirty="0"/>
              <a:t>extracurricular</a:t>
            </a:r>
            <a:r>
              <a:rPr lang="hr-HR" b="1" dirty="0"/>
              <a:t> </a:t>
            </a:r>
            <a:r>
              <a:rPr lang="en-GB" b="1" dirty="0"/>
              <a:t>activities</a:t>
            </a:r>
            <a:r>
              <a:rPr lang="hr-HR" b="1" dirty="0"/>
              <a:t>? </a:t>
            </a:r>
          </a:p>
          <a:p>
            <a:pPr marL="0" indent="0">
              <a:buNone/>
            </a:pPr>
            <a:endParaRPr lang="hr-HR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hr-HR" b="1" dirty="0">
                <a:solidFill>
                  <a:schemeClr val="accent1"/>
                </a:solidFill>
              </a:rPr>
              <a:t>EXTRACURRICULAR ACTIVITIES </a:t>
            </a:r>
            <a:r>
              <a:rPr lang="hr-HR" b="1" dirty="0"/>
              <a:t>(IZVANNASTAVNE AKTIVNOSTI) </a:t>
            </a:r>
          </a:p>
          <a:p>
            <a:pPr marL="0" indent="0">
              <a:buNone/>
            </a:pPr>
            <a:endParaRPr lang="hr-HR" b="1" dirty="0"/>
          </a:p>
          <a:p>
            <a:pPr marL="0" indent="0">
              <a:buNone/>
            </a:pPr>
            <a:r>
              <a:rPr lang="en-US" b="1" dirty="0">
                <a:solidFill>
                  <a:schemeClr val="accent1"/>
                </a:solidFill>
              </a:rPr>
              <a:t>choir</a:t>
            </a:r>
            <a:r>
              <a:rPr lang="en-US" b="1" dirty="0"/>
              <a:t> </a:t>
            </a:r>
            <a:r>
              <a:rPr lang="hr-HR" b="1" dirty="0"/>
              <a:t>– zbor 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accent1"/>
                </a:solidFill>
              </a:rPr>
              <a:t>drama group </a:t>
            </a:r>
            <a:r>
              <a:rPr lang="hr-HR" b="1" dirty="0"/>
              <a:t>– dramska skupina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accent1"/>
                </a:solidFill>
              </a:rPr>
              <a:t>chess</a:t>
            </a:r>
            <a:r>
              <a:rPr lang="en-US" b="1" dirty="0"/>
              <a:t> </a:t>
            </a:r>
            <a:r>
              <a:rPr lang="hr-HR" b="1" dirty="0"/>
              <a:t>– šah 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accent1"/>
                </a:solidFill>
              </a:rPr>
              <a:t>IT</a:t>
            </a:r>
            <a:r>
              <a:rPr lang="hr-HR" b="1" dirty="0">
                <a:solidFill>
                  <a:schemeClr val="accent1"/>
                </a:solidFill>
              </a:rPr>
              <a:t> </a:t>
            </a:r>
            <a:r>
              <a:rPr lang="hr-HR" b="1" dirty="0"/>
              <a:t>- informatika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accent1"/>
                </a:solidFill>
              </a:rPr>
              <a:t>first aid</a:t>
            </a:r>
            <a:r>
              <a:rPr lang="hr-HR" b="1" dirty="0">
                <a:solidFill>
                  <a:schemeClr val="accent1"/>
                </a:solidFill>
              </a:rPr>
              <a:t> </a:t>
            </a:r>
            <a:r>
              <a:rPr lang="hr-HR" b="1" dirty="0"/>
              <a:t>– prva pomoć</a:t>
            </a:r>
          </a:p>
          <a:p>
            <a:pPr marL="0" indent="0">
              <a:buNone/>
            </a:pPr>
            <a:r>
              <a:rPr lang="hr-HR" b="1" dirty="0" err="1">
                <a:solidFill>
                  <a:schemeClr val="accent1"/>
                </a:solidFill>
              </a:rPr>
              <a:t>robotics</a:t>
            </a:r>
            <a:r>
              <a:rPr lang="hr-HR" b="1" dirty="0"/>
              <a:t> – robotika</a:t>
            </a:r>
          </a:p>
          <a:p>
            <a:pPr marL="0" indent="0">
              <a:buNone/>
            </a:pPr>
            <a:r>
              <a:rPr lang="hr-HR" b="1" dirty="0" err="1">
                <a:solidFill>
                  <a:schemeClr val="accent1"/>
                </a:solidFill>
              </a:rPr>
              <a:t>orchestra</a:t>
            </a:r>
            <a:r>
              <a:rPr lang="hr-HR" b="1" dirty="0"/>
              <a:t> - orkestar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979DBB3-C5DC-8D1B-C3A7-04EEDF69379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899" y="547240"/>
            <a:ext cx="5863232" cy="4690585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F2D3C80-7FA2-CFCF-4634-1D37FB8C1C00}"/>
              </a:ext>
            </a:extLst>
          </p:cNvPr>
          <p:cNvSpPr txBox="1"/>
          <p:nvPr/>
        </p:nvSpPr>
        <p:spPr>
          <a:xfrm>
            <a:off x="6175899" y="5237825"/>
            <a:ext cx="5863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Photo by Geoffrey</a:t>
            </a:r>
            <a:r>
              <a:rPr lang="hr-HR" sz="1200" dirty="0"/>
              <a:t> </a:t>
            </a:r>
            <a:r>
              <a:rPr lang="en-US" sz="1200" dirty="0"/>
              <a:t>Whiteway </a:t>
            </a:r>
            <a:endParaRPr lang="hr-HR" sz="1200" dirty="0"/>
          </a:p>
          <a:p>
            <a:r>
              <a:rPr lang="en-GB" sz="1200" dirty="0">
                <a:solidFill>
                  <a:srgbClr val="474747"/>
                </a:solidFill>
                <a:latin typeface="lato" panose="020F0502020204030203" pitchFamily="34" charset="0"/>
              </a:rPr>
              <a:t>Photos courtesy of and copyright Free Range Stock, </a:t>
            </a:r>
            <a:r>
              <a:rPr lang="en-GB" sz="1200" dirty="0">
                <a:solidFill>
                  <a:srgbClr val="474747"/>
                </a:solidFill>
                <a:latin typeface="lato" panose="020F0502020204030203" pitchFamily="34" charset="0"/>
                <a:hlinkClick r:id="rId3"/>
              </a:rPr>
              <a:t>www.freerangestock.com</a:t>
            </a:r>
            <a:endParaRPr lang="hr-HR" sz="1200" dirty="0">
              <a:solidFill>
                <a:srgbClr val="474747"/>
              </a:solidFill>
              <a:latin typeface="lato" panose="020F0502020204030203" pitchFamily="34" charset="0"/>
            </a:endParaRPr>
          </a:p>
          <a:p>
            <a:r>
              <a:rPr lang="hr-HR" sz="1200" dirty="0"/>
              <a:t>(</a:t>
            </a:r>
            <a:r>
              <a:rPr lang="hr-HR" sz="1200" dirty="0">
                <a:hlinkClick r:id="rId4"/>
              </a:rPr>
              <a:t>https://freerangestock.com/photos/38809/science-background.html</a:t>
            </a:r>
            <a:r>
              <a:rPr lang="hr-HR" sz="12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62287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3B9A00E-05D7-909C-406E-BED651D97A8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206665" cy="6858000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9ECA02-DA1E-F6FD-267C-8DA1A3A722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61608" y="585926"/>
            <a:ext cx="5592192" cy="5591037"/>
          </a:xfrm>
        </p:spPr>
        <p:txBody>
          <a:bodyPr/>
          <a:lstStyle/>
          <a:p>
            <a:pPr marL="0" indent="0" algn="just">
              <a:buNone/>
            </a:pPr>
            <a:r>
              <a:rPr lang="hr-HR" b="1" dirty="0" err="1"/>
              <a:t>Have</a:t>
            </a:r>
            <a:r>
              <a:rPr lang="hr-HR" b="1" dirty="0"/>
              <a:t> a </a:t>
            </a:r>
            <a:r>
              <a:rPr lang="hr-HR" b="1" dirty="0" err="1"/>
              <a:t>look</a:t>
            </a:r>
            <a:r>
              <a:rPr lang="hr-HR" b="1" dirty="0"/>
              <a:t> at a </a:t>
            </a:r>
            <a:r>
              <a:rPr lang="hr-HR" b="1" dirty="0" err="1"/>
              <a:t>page</a:t>
            </a:r>
            <a:r>
              <a:rPr lang="hr-HR" b="1" dirty="0"/>
              <a:t> on </a:t>
            </a:r>
            <a:r>
              <a:rPr lang="hr-HR" b="1" dirty="0" err="1"/>
              <a:t>Emma’s</a:t>
            </a:r>
            <a:r>
              <a:rPr lang="hr-HR" b="1" dirty="0"/>
              <a:t> </a:t>
            </a:r>
            <a:r>
              <a:rPr lang="hr-HR" b="1" dirty="0" err="1"/>
              <a:t>school’s</a:t>
            </a:r>
            <a:r>
              <a:rPr lang="hr-HR" b="1" dirty="0"/>
              <a:t> </a:t>
            </a:r>
            <a:r>
              <a:rPr lang="hr-HR" b="1" dirty="0" err="1"/>
              <a:t>website</a:t>
            </a:r>
            <a:r>
              <a:rPr lang="hr-HR" b="1" dirty="0"/>
              <a:t>. </a:t>
            </a:r>
            <a:r>
              <a:rPr lang="hr-HR" b="1" dirty="0" err="1"/>
              <a:t>What’s</a:t>
            </a:r>
            <a:r>
              <a:rPr lang="hr-HR" b="1" dirty="0"/>
              <a:t> </a:t>
            </a:r>
            <a:r>
              <a:rPr lang="hr-HR" b="1" dirty="0" err="1"/>
              <a:t>there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pictures</a:t>
            </a:r>
            <a:r>
              <a:rPr lang="hr-HR" b="1" dirty="0"/>
              <a:t>?</a:t>
            </a:r>
          </a:p>
          <a:p>
            <a:pPr marL="0" indent="0">
              <a:buNone/>
            </a:pPr>
            <a:endParaRPr lang="hr-HR" b="1" dirty="0"/>
          </a:p>
          <a:p>
            <a:pPr marL="0" indent="0" algn="just">
              <a:buNone/>
            </a:pPr>
            <a:r>
              <a:rPr lang="hr-HR" b="1" dirty="0" err="1"/>
              <a:t>Look</a:t>
            </a:r>
            <a:r>
              <a:rPr lang="hr-HR" b="1" dirty="0"/>
              <a:t> at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coat</a:t>
            </a:r>
            <a:r>
              <a:rPr lang="hr-HR" b="1" dirty="0"/>
              <a:t> </a:t>
            </a:r>
            <a:r>
              <a:rPr lang="hr-HR" b="1" dirty="0" err="1"/>
              <a:t>of</a:t>
            </a:r>
            <a:r>
              <a:rPr lang="hr-HR" b="1" dirty="0"/>
              <a:t> </a:t>
            </a:r>
            <a:r>
              <a:rPr lang="hr-HR" b="1" dirty="0" err="1"/>
              <a:t>arms</a:t>
            </a:r>
            <a:r>
              <a:rPr lang="hr-HR" b="1" dirty="0"/>
              <a:t> for Green Bush </a:t>
            </a:r>
            <a:r>
              <a:rPr lang="hr-HR" b="1" dirty="0" err="1"/>
              <a:t>School</a:t>
            </a:r>
            <a:r>
              <a:rPr lang="hr-HR" b="1" dirty="0"/>
              <a:t>. </a:t>
            </a:r>
            <a:r>
              <a:rPr lang="hr-HR" b="1" dirty="0" err="1"/>
              <a:t>What</a:t>
            </a:r>
            <a:r>
              <a:rPr lang="hr-HR" b="1" dirty="0"/>
              <a:t> </a:t>
            </a:r>
            <a:r>
              <a:rPr lang="hr-HR" b="1" dirty="0" err="1"/>
              <a:t>can</a:t>
            </a:r>
            <a:r>
              <a:rPr lang="hr-HR" b="1" dirty="0"/>
              <a:t> </a:t>
            </a:r>
            <a:r>
              <a:rPr lang="hr-HR" b="1" dirty="0" err="1"/>
              <a:t>you</a:t>
            </a:r>
            <a:r>
              <a:rPr lang="hr-HR" b="1" dirty="0"/>
              <a:t> </a:t>
            </a:r>
            <a:r>
              <a:rPr lang="hr-HR" b="1" dirty="0" err="1"/>
              <a:t>see</a:t>
            </a:r>
            <a:r>
              <a:rPr lang="hr-HR" b="1" dirty="0"/>
              <a:t>?</a:t>
            </a:r>
          </a:p>
          <a:p>
            <a:pPr marL="0" indent="0">
              <a:buNone/>
            </a:pPr>
            <a:endParaRPr lang="hr-HR" dirty="0"/>
          </a:p>
          <a:p>
            <a:pPr marL="0" indent="0" algn="just">
              <a:buNone/>
            </a:pPr>
            <a:r>
              <a:rPr lang="hr-HR" b="1" dirty="0"/>
              <a:t>Read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text</a:t>
            </a:r>
            <a:r>
              <a:rPr lang="hr-HR" b="1" dirty="0"/>
              <a:t> </a:t>
            </a:r>
            <a:r>
              <a:rPr lang="hr-HR" b="1" dirty="0" err="1"/>
              <a:t>and</a:t>
            </a:r>
            <a:r>
              <a:rPr lang="hr-HR" b="1" dirty="0"/>
              <a:t> </a:t>
            </a:r>
            <a:r>
              <a:rPr lang="hr-HR" b="1" dirty="0" err="1"/>
              <a:t>find</a:t>
            </a:r>
            <a:r>
              <a:rPr lang="hr-HR" b="1" dirty="0"/>
              <a:t> </a:t>
            </a:r>
            <a:r>
              <a:rPr lang="hr-HR" b="1" dirty="0" err="1"/>
              <a:t>out</a:t>
            </a:r>
            <a:r>
              <a:rPr lang="hr-HR" b="1" dirty="0"/>
              <a:t> more </a:t>
            </a:r>
            <a:r>
              <a:rPr lang="hr-HR" b="1" dirty="0" err="1"/>
              <a:t>about</a:t>
            </a:r>
            <a:r>
              <a:rPr lang="hr-HR" b="1" dirty="0"/>
              <a:t> </a:t>
            </a:r>
            <a:r>
              <a:rPr lang="hr-HR" b="1" dirty="0" err="1"/>
              <a:t>Emma’s</a:t>
            </a:r>
            <a:r>
              <a:rPr lang="hr-HR" b="1" dirty="0"/>
              <a:t> s</a:t>
            </a:r>
            <a:r>
              <a:rPr lang="hr-HR" b="1"/>
              <a:t>chool</a:t>
            </a:r>
            <a:r>
              <a:rPr lang="hr-HR" b="1" dirty="0"/>
              <a:t>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76BB57-3B5D-3EE7-0EA4-471AAB6DA1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58" y="1838283"/>
            <a:ext cx="4052746" cy="36925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EBB9F0-699F-5B41-DCAF-50F3744776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1" y="2254333"/>
            <a:ext cx="5552592" cy="28947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51156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3B9A00E-05D7-909C-406E-BED651D97A8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5149049" cy="6805003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9ECA02-DA1E-F6FD-267C-8DA1A3A722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7736" y="606981"/>
            <a:ext cx="5592192" cy="5591037"/>
          </a:xfrm>
        </p:spPr>
        <p:txBody>
          <a:bodyPr/>
          <a:lstStyle/>
          <a:p>
            <a:pPr marL="0" indent="0" algn="just">
              <a:buNone/>
            </a:pPr>
            <a:r>
              <a:rPr lang="hr-HR" b="1" dirty="0"/>
              <a:t>Read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text</a:t>
            </a:r>
            <a:r>
              <a:rPr lang="hr-HR" b="1" dirty="0"/>
              <a:t> </a:t>
            </a:r>
            <a:r>
              <a:rPr lang="hr-HR" b="1" dirty="0" err="1"/>
              <a:t>once</a:t>
            </a:r>
            <a:r>
              <a:rPr lang="hr-HR" b="1" dirty="0"/>
              <a:t> </a:t>
            </a:r>
            <a:r>
              <a:rPr lang="hr-HR" b="1" dirty="0" err="1"/>
              <a:t>again</a:t>
            </a:r>
            <a:r>
              <a:rPr lang="hr-HR" b="1" dirty="0"/>
              <a:t> </a:t>
            </a:r>
            <a:r>
              <a:rPr lang="hr-HR" b="1" dirty="0" err="1"/>
              <a:t>and</a:t>
            </a:r>
            <a:r>
              <a:rPr lang="hr-HR" b="1" dirty="0"/>
              <a:t> </a:t>
            </a:r>
            <a:r>
              <a:rPr lang="hr-HR" b="1" dirty="0" err="1"/>
              <a:t>finish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sentences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Task</a:t>
            </a:r>
            <a:r>
              <a:rPr lang="hr-HR" b="1" dirty="0"/>
              <a:t> B.</a:t>
            </a:r>
          </a:p>
          <a:p>
            <a:pPr marL="0" indent="0">
              <a:buNone/>
            </a:pPr>
            <a:endParaRPr lang="hr-HR" b="1" dirty="0"/>
          </a:p>
          <a:p>
            <a:pPr marL="0" indent="0">
              <a:buNone/>
            </a:pPr>
            <a:r>
              <a:rPr lang="hr-HR" b="1" dirty="0" err="1"/>
              <a:t>Check</a:t>
            </a:r>
            <a:r>
              <a:rPr lang="hr-HR" b="1" dirty="0"/>
              <a:t>.</a:t>
            </a:r>
          </a:p>
          <a:p>
            <a:pPr marL="0" indent="0">
              <a:buNone/>
            </a:pPr>
            <a:endParaRPr lang="hr-HR" dirty="0"/>
          </a:p>
          <a:p>
            <a:pPr marL="0" indent="0" algn="just">
              <a:buNone/>
            </a:pPr>
            <a:r>
              <a:rPr lang="hr-HR" b="1" dirty="0" err="1"/>
              <a:t>Look</a:t>
            </a:r>
            <a:r>
              <a:rPr lang="hr-HR" b="1" dirty="0"/>
              <a:t> at </a:t>
            </a:r>
            <a:r>
              <a:rPr lang="hr-HR" b="1" dirty="0" err="1"/>
              <a:t>Emma’s</a:t>
            </a:r>
            <a:r>
              <a:rPr lang="hr-HR" b="1" dirty="0"/>
              <a:t> </a:t>
            </a:r>
            <a:r>
              <a:rPr lang="hr-HR" b="1" dirty="0" err="1"/>
              <a:t>school</a:t>
            </a:r>
            <a:r>
              <a:rPr lang="hr-HR" b="1" dirty="0"/>
              <a:t> </a:t>
            </a:r>
            <a:r>
              <a:rPr lang="hr-HR" b="1" dirty="0" err="1"/>
              <a:t>webpage</a:t>
            </a:r>
            <a:r>
              <a:rPr lang="hr-HR" b="1" dirty="0"/>
              <a:t>. Do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crossword</a:t>
            </a:r>
            <a:r>
              <a:rPr lang="hr-HR" b="1" dirty="0"/>
              <a:t>.</a:t>
            </a:r>
          </a:p>
          <a:p>
            <a:pPr marL="0" indent="0">
              <a:buNone/>
            </a:pPr>
            <a:endParaRPr lang="hr-HR" b="1" dirty="0"/>
          </a:p>
          <a:p>
            <a:pPr marL="0" indent="0">
              <a:buNone/>
            </a:pPr>
            <a:r>
              <a:rPr lang="hr-HR" b="1" dirty="0" err="1"/>
              <a:t>Check</a:t>
            </a:r>
            <a:r>
              <a:rPr lang="hr-HR" b="1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2FE547-D49A-CEAD-7EA7-39DD499352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4" r="7756"/>
          <a:stretch/>
        </p:blipFill>
        <p:spPr>
          <a:xfrm>
            <a:off x="50673" y="2599071"/>
            <a:ext cx="5592192" cy="16068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F6C57C-B39E-3394-14DA-ADDBA7F034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9" y="2599071"/>
            <a:ext cx="5592192" cy="16068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93075B1-C1CC-18D8-359D-0DA9359121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0" y="732485"/>
            <a:ext cx="5628498" cy="55910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4AAE38E-9A77-2B66-178A-B9F57F06DB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0" y="796184"/>
            <a:ext cx="5592193" cy="54636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12174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459B406-F2C8-A4D1-2254-6A97A99A473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1" y="0"/>
            <a:ext cx="5545690" cy="6838616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296E49-2CB6-915C-38C5-4D62C815A6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12528" y="97654"/>
            <a:ext cx="5740154" cy="467663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hr-HR" b="1" dirty="0"/>
              <a:t>Emma </a:t>
            </a:r>
            <a:r>
              <a:rPr lang="hr-HR" b="1" dirty="0" err="1"/>
              <a:t>is</a:t>
            </a:r>
            <a:r>
              <a:rPr lang="hr-HR" b="1" dirty="0"/>
              <a:t> </a:t>
            </a:r>
            <a:r>
              <a:rPr lang="hr-HR" b="1" dirty="0" err="1"/>
              <a:t>showing</a:t>
            </a:r>
            <a:r>
              <a:rPr lang="hr-HR" b="1" dirty="0"/>
              <a:t> Stella </a:t>
            </a:r>
            <a:r>
              <a:rPr lang="hr-HR" b="1" dirty="0" err="1"/>
              <a:t>her</a:t>
            </a:r>
            <a:r>
              <a:rPr lang="hr-HR" b="1" dirty="0"/>
              <a:t> </a:t>
            </a:r>
            <a:r>
              <a:rPr lang="hr-HR" b="1" dirty="0" err="1"/>
              <a:t>school</a:t>
            </a:r>
            <a:r>
              <a:rPr lang="hr-HR" b="1" dirty="0"/>
              <a:t> </a:t>
            </a:r>
            <a:r>
              <a:rPr lang="hr-HR" b="1" dirty="0" err="1"/>
              <a:t>website</a:t>
            </a:r>
            <a:r>
              <a:rPr lang="hr-HR" b="1" dirty="0"/>
              <a:t>. </a:t>
            </a:r>
          </a:p>
          <a:p>
            <a:pPr marL="0" indent="0">
              <a:buNone/>
            </a:pPr>
            <a:endParaRPr lang="hr-HR" b="1" dirty="0"/>
          </a:p>
          <a:p>
            <a:pPr marL="0" indent="0">
              <a:buNone/>
            </a:pPr>
            <a:r>
              <a:rPr lang="hr-HR" b="1" dirty="0" err="1"/>
              <a:t>Listen</a:t>
            </a:r>
            <a:r>
              <a:rPr lang="hr-HR" b="1" dirty="0"/>
              <a:t> to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conversation</a:t>
            </a:r>
            <a:r>
              <a:rPr lang="hr-HR" b="1" dirty="0"/>
              <a:t> </a:t>
            </a:r>
            <a:r>
              <a:rPr lang="hr-HR" b="1" dirty="0" err="1"/>
              <a:t>and</a:t>
            </a:r>
            <a:r>
              <a:rPr lang="hr-HR" b="1" dirty="0"/>
              <a:t> </a:t>
            </a:r>
            <a:r>
              <a:rPr lang="hr-HR" b="1" dirty="0" err="1"/>
              <a:t>then</a:t>
            </a:r>
            <a:r>
              <a:rPr lang="hr-HR" b="1" dirty="0"/>
              <a:t> </a:t>
            </a:r>
            <a:r>
              <a:rPr lang="hr-HR" b="1" dirty="0" err="1"/>
              <a:t>read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text</a:t>
            </a:r>
            <a:r>
              <a:rPr lang="hr-HR" b="1" dirty="0"/>
              <a:t>.</a:t>
            </a:r>
          </a:p>
          <a:p>
            <a:pPr marL="0" indent="0">
              <a:buNone/>
            </a:pPr>
            <a:endParaRPr lang="hr-HR" b="1" dirty="0"/>
          </a:p>
          <a:p>
            <a:pPr marL="0" indent="0" algn="just">
              <a:buNone/>
            </a:pPr>
            <a:r>
              <a:rPr lang="hr-HR" b="1" dirty="0"/>
              <a:t>Are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sentences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Task</a:t>
            </a:r>
            <a:r>
              <a:rPr lang="hr-HR" b="1" dirty="0"/>
              <a:t> A </a:t>
            </a:r>
            <a:r>
              <a:rPr lang="hr-HR" b="1" dirty="0" err="1"/>
              <a:t>true</a:t>
            </a:r>
            <a:r>
              <a:rPr lang="hr-HR" b="1" dirty="0"/>
              <a:t> (T) </a:t>
            </a:r>
            <a:r>
              <a:rPr lang="hr-HR" b="1" dirty="0" err="1"/>
              <a:t>or</a:t>
            </a:r>
            <a:r>
              <a:rPr lang="hr-HR" b="1" dirty="0"/>
              <a:t> </a:t>
            </a:r>
            <a:r>
              <a:rPr lang="hr-HR" b="1" dirty="0" err="1"/>
              <a:t>false</a:t>
            </a:r>
            <a:r>
              <a:rPr lang="hr-HR" b="1" dirty="0"/>
              <a:t> (F)? </a:t>
            </a:r>
          </a:p>
          <a:p>
            <a:pPr marL="0" indent="0" algn="just">
              <a:buNone/>
            </a:pPr>
            <a:r>
              <a:rPr lang="hr-HR" b="1" dirty="0"/>
              <a:t>Read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text</a:t>
            </a:r>
            <a:r>
              <a:rPr lang="hr-HR" b="1" dirty="0"/>
              <a:t> </a:t>
            </a:r>
            <a:r>
              <a:rPr lang="hr-HR" b="1" dirty="0" err="1"/>
              <a:t>once</a:t>
            </a:r>
            <a:r>
              <a:rPr lang="hr-HR" b="1" dirty="0"/>
              <a:t> </a:t>
            </a:r>
            <a:r>
              <a:rPr lang="hr-HR" b="1" dirty="0" err="1"/>
              <a:t>again</a:t>
            </a:r>
            <a:r>
              <a:rPr lang="hr-HR" b="1" dirty="0"/>
              <a:t> </a:t>
            </a:r>
            <a:r>
              <a:rPr lang="hr-HR" b="1" dirty="0" err="1"/>
              <a:t>and</a:t>
            </a:r>
            <a:r>
              <a:rPr lang="hr-HR" b="1" dirty="0"/>
              <a:t> </a:t>
            </a:r>
            <a:r>
              <a:rPr lang="hr-HR" b="1" dirty="0" err="1"/>
              <a:t>write</a:t>
            </a:r>
            <a:r>
              <a:rPr lang="hr-HR" b="1" dirty="0"/>
              <a:t> T </a:t>
            </a:r>
            <a:r>
              <a:rPr lang="hr-HR" b="1" dirty="0" err="1"/>
              <a:t>or</a:t>
            </a:r>
            <a:r>
              <a:rPr lang="hr-HR" b="1" dirty="0"/>
              <a:t> F.</a:t>
            </a:r>
          </a:p>
          <a:p>
            <a:pPr marL="0" indent="0">
              <a:buNone/>
            </a:pPr>
            <a:endParaRPr lang="hr-HR" b="1" dirty="0"/>
          </a:p>
          <a:p>
            <a:pPr marL="0" indent="0">
              <a:buNone/>
            </a:pPr>
            <a:r>
              <a:rPr lang="hr-HR" b="1" dirty="0" err="1"/>
              <a:t>Check</a:t>
            </a:r>
            <a:r>
              <a:rPr lang="hr-HR" b="1" dirty="0"/>
              <a:t>.</a:t>
            </a:r>
          </a:p>
        </p:txBody>
      </p:sp>
      <p:pic>
        <p:nvPicPr>
          <p:cNvPr id="7" name="l__3_1_emma_s_school__part_1_">
            <a:hlinkClick r:id="" action="ppaction://media"/>
            <a:extLst>
              <a:ext uri="{FF2B5EF4-FFF2-40B4-BE49-F238E27FC236}">
                <a16:creationId xmlns:a16="http://schemas.microsoft.com/office/drawing/2014/main" id="{47B74357-A8F6-AEEB-0BFA-411E2ED0B6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20426" y="1515523"/>
            <a:ext cx="487363" cy="4873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CF7C20E-A183-2565-924A-8E6001CA04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65" y="933431"/>
            <a:ext cx="5319221" cy="47248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8B4181-A0F6-2DE3-8B6D-999FB1C2CA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1" y="2435972"/>
            <a:ext cx="5740154" cy="13650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411A78E-B74A-1E3A-3937-EA813C7C606E}"/>
              </a:ext>
            </a:extLst>
          </p:cNvPr>
          <p:cNvSpPr txBox="1"/>
          <p:nvPr/>
        </p:nvSpPr>
        <p:spPr>
          <a:xfrm>
            <a:off x="2662880" y="2768257"/>
            <a:ext cx="6307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100" dirty="0">
                <a:solidFill>
                  <a:srgbClr val="FF0000"/>
                </a:solidFill>
              </a:rPr>
              <a:t>F (300)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AFBCED-D892-1C31-BDF4-F7837D6360D3}"/>
              </a:ext>
            </a:extLst>
          </p:cNvPr>
          <p:cNvSpPr txBox="1"/>
          <p:nvPr/>
        </p:nvSpPr>
        <p:spPr>
          <a:xfrm>
            <a:off x="2014389" y="3087921"/>
            <a:ext cx="167872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900" dirty="0">
                <a:solidFill>
                  <a:srgbClr val="FF0000"/>
                </a:solidFill>
              </a:rPr>
              <a:t>F (</a:t>
            </a:r>
            <a:r>
              <a:rPr lang="hr-HR" sz="900" dirty="0" err="1">
                <a:solidFill>
                  <a:srgbClr val="FF0000"/>
                </a:solidFill>
              </a:rPr>
              <a:t>She</a:t>
            </a:r>
            <a:r>
              <a:rPr lang="hr-HR" sz="900" dirty="0">
                <a:solidFill>
                  <a:srgbClr val="FF0000"/>
                </a:solidFill>
              </a:rPr>
              <a:t> </a:t>
            </a:r>
            <a:r>
              <a:rPr lang="hr-HR" sz="900" dirty="0" err="1">
                <a:solidFill>
                  <a:srgbClr val="FF0000"/>
                </a:solidFill>
              </a:rPr>
              <a:t>doesn’t</a:t>
            </a:r>
            <a:r>
              <a:rPr lang="hr-HR" sz="900" dirty="0">
                <a:solidFill>
                  <a:srgbClr val="FF0000"/>
                </a:solidFill>
              </a:rPr>
              <a:t> </a:t>
            </a:r>
            <a:r>
              <a:rPr lang="hr-HR" sz="900" dirty="0" err="1">
                <a:solidFill>
                  <a:srgbClr val="FF0000"/>
                </a:solidFill>
              </a:rPr>
              <a:t>learn</a:t>
            </a:r>
            <a:r>
              <a:rPr lang="hr-HR" sz="900" dirty="0">
                <a:solidFill>
                  <a:srgbClr val="FF0000"/>
                </a:solidFill>
              </a:rPr>
              <a:t> Latin.)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23054E9-5B84-349D-1BE9-0E823C60A19E}"/>
              </a:ext>
            </a:extLst>
          </p:cNvPr>
          <p:cNvSpPr txBox="1"/>
          <p:nvPr/>
        </p:nvSpPr>
        <p:spPr>
          <a:xfrm>
            <a:off x="2153839" y="3408443"/>
            <a:ext cx="4029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100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B68611-15F7-0032-C961-7F86CD088B04}"/>
              </a:ext>
            </a:extLst>
          </p:cNvPr>
          <p:cNvSpPr txBox="1"/>
          <p:nvPr/>
        </p:nvSpPr>
        <p:spPr>
          <a:xfrm>
            <a:off x="5045055" y="2785916"/>
            <a:ext cx="2815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100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531C581-43C1-1239-AB26-4EBAAE747BE9}"/>
              </a:ext>
            </a:extLst>
          </p:cNvPr>
          <p:cNvSpPr txBox="1"/>
          <p:nvPr/>
        </p:nvSpPr>
        <p:spPr>
          <a:xfrm>
            <a:off x="4566719" y="3118490"/>
            <a:ext cx="4783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100" dirty="0">
                <a:solidFill>
                  <a:srgbClr val="FF0000"/>
                </a:solidFill>
              </a:rPr>
              <a:t>F (A)</a:t>
            </a:r>
          </a:p>
        </p:txBody>
      </p:sp>
    </p:spTree>
    <p:extLst>
      <p:ext uri="{BB962C8B-B14F-4D97-AF65-F5344CB8AC3E}">
        <p14:creationId xmlns:p14="http://schemas.microsoft.com/office/powerpoint/2010/main" val="3092393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546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7E2C787-48F8-70EB-0322-19A99C10E2B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50889" cy="6858837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55CF70-14D8-47DC-2CF3-BC33147DE9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68140" y="558020"/>
            <a:ext cx="5902911" cy="5741957"/>
          </a:xfrm>
        </p:spPr>
        <p:txBody>
          <a:bodyPr/>
          <a:lstStyle/>
          <a:p>
            <a:pPr marL="0" indent="0" algn="just">
              <a:buNone/>
            </a:pPr>
            <a:r>
              <a:rPr lang="hr-HR" b="1" dirty="0" err="1"/>
              <a:t>Listen</a:t>
            </a:r>
            <a:r>
              <a:rPr lang="hr-HR" b="1" dirty="0"/>
              <a:t> to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conversation</a:t>
            </a:r>
            <a:r>
              <a:rPr lang="hr-HR" b="1" dirty="0"/>
              <a:t> </a:t>
            </a:r>
            <a:r>
              <a:rPr lang="hr-HR" b="1" dirty="0" err="1"/>
              <a:t>between</a:t>
            </a:r>
            <a:r>
              <a:rPr lang="hr-HR" b="1" dirty="0"/>
              <a:t> Stella </a:t>
            </a:r>
            <a:r>
              <a:rPr lang="hr-HR" b="1" dirty="0" err="1"/>
              <a:t>and</a:t>
            </a:r>
            <a:r>
              <a:rPr lang="hr-HR" b="1" dirty="0"/>
              <a:t> Emma. </a:t>
            </a:r>
            <a:r>
              <a:rPr lang="hr-HR" b="1" dirty="0" err="1"/>
              <a:t>Try</a:t>
            </a:r>
            <a:r>
              <a:rPr lang="hr-HR" b="1" dirty="0"/>
              <a:t> to </a:t>
            </a:r>
            <a:r>
              <a:rPr lang="hr-HR" b="1" dirty="0" err="1"/>
              <a:t>remember</a:t>
            </a:r>
            <a:r>
              <a:rPr lang="hr-HR" b="1" dirty="0"/>
              <a:t> </a:t>
            </a:r>
            <a:r>
              <a:rPr lang="hr-HR" b="1" dirty="0" err="1"/>
              <a:t>what</a:t>
            </a:r>
            <a:r>
              <a:rPr lang="hr-HR" b="1" dirty="0"/>
              <a:t> </a:t>
            </a:r>
            <a:r>
              <a:rPr lang="hr-HR" b="1" dirty="0" err="1"/>
              <a:t>subjects</a:t>
            </a:r>
            <a:r>
              <a:rPr lang="hr-HR" b="1" dirty="0"/>
              <a:t> </a:t>
            </a:r>
            <a:r>
              <a:rPr lang="hr-HR" b="1" dirty="0" err="1"/>
              <a:t>and</a:t>
            </a:r>
            <a:r>
              <a:rPr lang="hr-HR" b="1" dirty="0"/>
              <a:t> </a:t>
            </a:r>
            <a:r>
              <a:rPr lang="hr-HR" b="1" dirty="0" err="1"/>
              <a:t>activities</a:t>
            </a:r>
            <a:r>
              <a:rPr lang="hr-HR" b="1" dirty="0"/>
              <a:t> Emma </a:t>
            </a:r>
            <a:r>
              <a:rPr lang="hr-HR" b="1" dirty="0" err="1"/>
              <a:t>mentions</a:t>
            </a:r>
            <a:r>
              <a:rPr lang="hr-HR" b="1" dirty="0"/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E4318D-E57B-27CC-E06A-C97E2831DE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2104"/>
            <a:ext cx="5556966" cy="4113791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l__3_2_emma_s_school__part_2_">
            <a:hlinkClick r:id="" action="ppaction://media"/>
            <a:extLst>
              <a:ext uri="{FF2B5EF4-FFF2-40B4-BE49-F238E27FC236}">
                <a16:creationId xmlns:a16="http://schemas.microsoft.com/office/drawing/2014/main" id="{DF15D13E-A800-0002-475D-D47E8013B6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83688" y="1755220"/>
            <a:ext cx="487363" cy="4873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01F30E5-0A0E-CC5C-BFC3-DA4DC3BB3D79}"/>
              </a:ext>
            </a:extLst>
          </p:cNvPr>
          <p:cNvSpPr txBox="1"/>
          <p:nvPr/>
        </p:nvSpPr>
        <p:spPr>
          <a:xfrm>
            <a:off x="5868140" y="2760955"/>
            <a:ext cx="59029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Listen</a:t>
            </a:r>
            <a:r>
              <a:rPr lang="hr-HR" sz="2800" b="1" dirty="0"/>
              <a:t> to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recording</a:t>
            </a:r>
            <a:r>
              <a:rPr lang="hr-HR" sz="2800" b="1" dirty="0"/>
              <a:t> </a:t>
            </a:r>
            <a:r>
              <a:rPr lang="hr-HR" sz="2800" b="1" dirty="0" err="1"/>
              <a:t>again</a:t>
            </a:r>
            <a:r>
              <a:rPr lang="hr-HR" sz="2800" b="1" dirty="0"/>
              <a:t> </a:t>
            </a:r>
            <a:r>
              <a:rPr lang="hr-HR" sz="2800" b="1" dirty="0" err="1"/>
              <a:t>and</a:t>
            </a:r>
            <a:r>
              <a:rPr lang="hr-HR" sz="2800" b="1" dirty="0"/>
              <a:t> </a:t>
            </a:r>
            <a:r>
              <a:rPr lang="hr-HR" sz="2800" b="1" dirty="0" err="1"/>
              <a:t>circle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correct</a:t>
            </a:r>
            <a:r>
              <a:rPr lang="hr-HR" sz="2800" b="1" dirty="0"/>
              <a:t> </a:t>
            </a:r>
            <a:r>
              <a:rPr lang="hr-HR" sz="2800" b="1" dirty="0" err="1"/>
              <a:t>answer</a:t>
            </a:r>
            <a:r>
              <a:rPr lang="hr-HR" sz="2800" b="1" dirty="0"/>
              <a:t> </a:t>
            </a:r>
            <a:r>
              <a:rPr lang="hr-HR" sz="2800" b="1" dirty="0" err="1"/>
              <a:t>in</a:t>
            </a:r>
            <a:r>
              <a:rPr lang="hr-HR" sz="2800" b="1" dirty="0"/>
              <a:t> </a:t>
            </a:r>
            <a:r>
              <a:rPr lang="hr-HR" sz="2800" b="1" dirty="0" err="1"/>
              <a:t>Task</a:t>
            </a:r>
            <a:r>
              <a:rPr lang="hr-HR" sz="2800" b="1" dirty="0"/>
              <a:t> C.</a:t>
            </a:r>
          </a:p>
        </p:txBody>
      </p:sp>
      <p:pic>
        <p:nvPicPr>
          <p:cNvPr id="11" name="l__3_2_emma_s_school__part_2_">
            <a:hlinkClick r:id="" action="ppaction://media"/>
            <a:extLst>
              <a:ext uri="{FF2B5EF4-FFF2-40B4-BE49-F238E27FC236}">
                <a16:creationId xmlns:a16="http://schemas.microsoft.com/office/drawing/2014/main" id="{75D0EE8C-1321-607D-272B-E10BCB7D55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83688" y="3291359"/>
            <a:ext cx="487363" cy="4873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60D11F8-689D-5681-759B-14D19A1CAF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2" y="1372105"/>
            <a:ext cx="5494822" cy="41137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9057B23-D165-63D3-0182-7F878AA5F18D}"/>
              </a:ext>
            </a:extLst>
          </p:cNvPr>
          <p:cNvSpPr txBox="1"/>
          <p:nvPr/>
        </p:nvSpPr>
        <p:spPr>
          <a:xfrm>
            <a:off x="5899212" y="4233434"/>
            <a:ext cx="2950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Check</a:t>
            </a:r>
            <a:r>
              <a:rPr lang="hr-HR" b="1" dirty="0"/>
              <a:t>.</a:t>
            </a:r>
          </a:p>
        </p:txBody>
      </p:sp>
      <p:pic>
        <p:nvPicPr>
          <p:cNvPr id="15" name="Picture 14" descr="Vidi izvornu sliku">
            <a:extLst>
              <a:ext uri="{FF2B5EF4-FFF2-40B4-BE49-F238E27FC236}">
                <a16:creationId xmlns:a16="http://schemas.microsoft.com/office/drawing/2014/main" id="{09BF0151-F111-4315-9ADB-C5C3F11CC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99943">
            <a:off x="3444541" y="2097091"/>
            <a:ext cx="599923" cy="439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Vidi izvornu sliku">
            <a:extLst>
              <a:ext uri="{FF2B5EF4-FFF2-40B4-BE49-F238E27FC236}">
                <a16:creationId xmlns:a16="http://schemas.microsoft.com/office/drawing/2014/main" id="{09BF0151-F111-4315-9ADB-C5C3F11CC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04" y="2889480"/>
            <a:ext cx="1826694" cy="53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Vidi izvornu sliku">
            <a:extLst>
              <a:ext uri="{FF2B5EF4-FFF2-40B4-BE49-F238E27FC236}">
                <a16:creationId xmlns:a16="http://schemas.microsoft.com/office/drawing/2014/main" id="{09BF0151-F111-4315-9ADB-C5C3F11CC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742" y="3355720"/>
            <a:ext cx="956683" cy="531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Vidi izvornu sliku">
            <a:extLst>
              <a:ext uri="{FF2B5EF4-FFF2-40B4-BE49-F238E27FC236}">
                <a16:creationId xmlns:a16="http://schemas.microsoft.com/office/drawing/2014/main" id="{09BF0151-F111-4315-9ADB-C5C3F11CC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04" y="4225497"/>
            <a:ext cx="1826694" cy="531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70573E0-CD75-5ED8-4151-DB7F69B6CC3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2" y="1066248"/>
            <a:ext cx="5592468" cy="47752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A37AE73-19B9-6C1F-407E-DA28D517DED1}"/>
              </a:ext>
            </a:extLst>
          </p:cNvPr>
          <p:cNvSpPr txBox="1"/>
          <p:nvPr/>
        </p:nvSpPr>
        <p:spPr>
          <a:xfrm>
            <a:off x="5943145" y="5224285"/>
            <a:ext cx="55889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/>
              <a:t>Talk to </a:t>
            </a:r>
            <a:r>
              <a:rPr lang="hr-HR" sz="2800" b="1" dirty="0" err="1"/>
              <a:t>your</a:t>
            </a:r>
            <a:r>
              <a:rPr lang="hr-HR" sz="2800" b="1" dirty="0"/>
              <a:t> partner </a:t>
            </a:r>
            <a:r>
              <a:rPr lang="hr-HR" sz="2800" b="1" dirty="0" err="1"/>
              <a:t>about</a:t>
            </a:r>
            <a:r>
              <a:rPr lang="hr-HR" sz="2800" b="1" dirty="0"/>
              <a:t> </a:t>
            </a:r>
            <a:r>
              <a:rPr lang="hr-HR" sz="2800" b="1" dirty="0" err="1"/>
              <a:t>your</a:t>
            </a:r>
            <a:r>
              <a:rPr lang="hr-HR" sz="2800" b="1" dirty="0"/>
              <a:t> </a:t>
            </a:r>
            <a:r>
              <a:rPr lang="hr-HR" sz="2800" b="1" dirty="0" err="1"/>
              <a:t>school</a:t>
            </a:r>
            <a:r>
              <a:rPr lang="hr-HR" sz="2800" b="1" dirty="0"/>
              <a:t>. </a:t>
            </a:r>
            <a:r>
              <a:rPr lang="hr-HR" sz="2800" b="1" dirty="0" err="1"/>
              <a:t>Ask</a:t>
            </a:r>
            <a:r>
              <a:rPr lang="hr-HR" sz="2800" b="1" dirty="0"/>
              <a:t> </a:t>
            </a:r>
            <a:r>
              <a:rPr lang="hr-HR" sz="2800" b="1" dirty="0" err="1"/>
              <a:t>and</a:t>
            </a:r>
            <a:r>
              <a:rPr lang="hr-HR" sz="2800" b="1" dirty="0"/>
              <a:t> </a:t>
            </a:r>
            <a:r>
              <a:rPr lang="hr-HR" sz="2800" b="1" dirty="0" err="1"/>
              <a:t>answer</a:t>
            </a:r>
            <a:r>
              <a:rPr lang="hr-HR" sz="2800" b="1" dirty="0"/>
              <a:t> </a:t>
            </a:r>
            <a:r>
              <a:rPr lang="hr-HR" sz="2800" b="1" dirty="0" err="1"/>
              <a:t>questions</a:t>
            </a:r>
            <a:r>
              <a:rPr lang="hr-HR" sz="2800" b="1" dirty="0"/>
              <a:t> </a:t>
            </a:r>
            <a:r>
              <a:rPr lang="hr-HR" sz="2800" b="1" dirty="0" err="1"/>
              <a:t>in</a:t>
            </a:r>
            <a:r>
              <a:rPr lang="hr-HR" sz="2800" b="1" dirty="0"/>
              <a:t> </a:t>
            </a:r>
            <a:r>
              <a:rPr lang="hr-HR" sz="2800" b="1" dirty="0" err="1"/>
              <a:t>Task</a:t>
            </a:r>
            <a:r>
              <a:rPr lang="hr-HR" sz="2800" b="1" dirty="0"/>
              <a:t> D.</a:t>
            </a:r>
            <a:endParaRPr lang="hr-HR" b="1" dirty="0"/>
          </a:p>
        </p:txBody>
      </p:sp>
    </p:spTree>
    <p:extLst>
      <p:ext uri="{BB962C8B-B14F-4D97-AF65-F5344CB8AC3E}">
        <p14:creationId xmlns:p14="http://schemas.microsoft.com/office/powerpoint/2010/main" val="2567278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6326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6326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4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7C4514F-C792-3810-B83C-6CEAB6F6367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88746" cy="6865118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88E261-0DF3-1A12-F8D5-A1D1AD4DDF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65053" y="310718"/>
            <a:ext cx="5851125" cy="5866245"/>
          </a:xfrm>
        </p:spPr>
        <p:txBody>
          <a:bodyPr/>
          <a:lstStyle/>
          <a:p>
            <a:pPr marL="0" indent="0" algn="just">
              <a:buNone/>
            </a:pPr>
            <a:r>
              <a:rPr lang="hr-HR" b="1" dirty="0" err="1"/>
              <a:t>Look</a:t>
            </a:r>
            <a:r>
              <a:rPr lang="hr-HR" b="1" dirty="0"/>
              <a:t> </a:t>
            </a:r>
            <a:r>
              <a:rPr lang="hr-HR" b="1" dirty="0" err="1"/>
              <a:t>back</a:t>
            </a:r>
            <a:r>
              <a:rPr lang="hr-HR" b="1" dirty="0"/>
              <a:t> at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dialogues</a:t>
            </a:r>
            <a:r>
              <a:rPr lang="hr-HR" b="1" dirty="0"/>
              <a:t> </a:t>
            </a:r>
            <a:r>
              <a:rPr lang="hr-HR" b="1" dirty="0" err="1"/>
              <a:t>and</a:t>
            </a:r>
            <a:r>
              <a:rPr lang="hr-HR" b="1" dirty="0"/>
              <a:t> </a:t>
            </a:r>
            <a:r>
              <a:rPr lang="hr-HR" b="1" dirty="0" err="1"/>
              <a:t>find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words</a:t>
            </a:r>
            <a:r>
              <a:rPr lang="hr-HR" b="1" dirty="0"/>
              <a:t> to </a:t>
            </a:r>
            <a:r>
              <a:rPr lang="hr-HR" b="1" dirty="0" err="1"/>
              <a:t>describe</a:t>
            </a:r>
            <a:r>
              <a:rPr lang="hr-HR" b="1" dirty="0"/>
              <a:t> </a:t>
            </a:r>
            <a:r>
              <a:rPr lang="hr-HR" b="1" dirty="0" err="1"/>
              <a:t>school</a:t>
            </a:r>
            <a:r>
              <a:rPr lang="hr-HR" b="1" dirty="0"/>
              <a:t> </a:t>
            </a:r>
            <a:r>
              <a:rPr lang="hr-HR" b="1" dirty="0" err="1"/>
              <a:t>buildings</a:t>
            </a:r>
            <a:r>
              <a:rPr lang="hr-HR" b="1" dirty="0"/>
              <a:t> </a:t>
            </a:r>
            <a:r>
              <a:rPr lang="hr-HR" b="1" dirty="0" err="1"/>
              <a:t>and</a:t>
            </a:r>
            <a:r>
              <a:rPr lang="hr-HR" b="1" dirty="0"/>
              <a:t> </a:t>
            </a:r>
            <a:r>
              <a:rPr lang="hr-HR" b="1" dirty="0" err="1"/>
              <a:t>teachers</a:t>
            </a:r>
            <a:r>
              <a:rPr lang="hr-HR" b="1" dirty="0"/>
              <a:t>. </a:t>
            </a:r>
          </a:p>
          <a:p>
            <a:pPr marL="0" indent="0" algn="just">
              <a:buNone/>
            </a:pPr>
            <a:r>
              <a:rPr lang="hr-HR" b="1" dirty="0" err="1"/>
              <a:t>When</a:t>
            </a:r>
            <a:r>
              <a:rPr lang="hr-HR" b="1" dirty="0"/>
              <a:t> </a:t>
            </a:r>
            <a:r>
              <a:rPr lang="hr-HR" b="1" dirty="0" err="1"/>
              <a:t>you</a:t>
            </a:r>
            <a:r>
              <a:rPr lang="hr-HR" b="1" dirty="0"/>
              <a:t> </a:t>
            </a:r>
            <a:r>
              <a:rPr lang="hr-HR" b="1" dirty="0" err="1"/>
              <a:t>find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words</a:t>
            </a:r>
            <a:r>
              <a:rPr lang="hr-HR" b="1" dirty="0"/>
              <a:t>, </a:t>
            </a:r>
            <a:r>
              <a:rPr lang="hr-HR" b="1" dirty="0" err="1"/>
              <a:t>write</a:t>
            </a:r>
            <a:r>
              <a:rPr lang="hr-HR" b="1" dirty="0"/>
              <a:t> </a:t>
            </a:r>
            <a:r>
              <a:rPr lang="hr-HR" b="1" dirty="0" err="1"/>
              <a:t>them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correct</a:t>
            </a:r>
            <a:r>
              <a:rPr lang="hr-HR" b="1" dirty="0"/>
              <a:t> </a:t>
            </a:r>
            <a:r>
              <a:rPr lang="hr-HR" b="1" dirty="0" err="1"/>
              <a:t>mind</a:t>
            </a:r>
            <a:r>
              <a:rPr lang="hr-HR" b="1" dirty="0"/>
              <a:t> </a:t>
            </a:r>
            <a:r>
              <a:rPr lang="hr-HR" b="1" dirty="0" err="1"/>
              <a:t>map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Task</a:t>
            </a:r>
            <a:r>
              <a:rPr lang="hr-HR" b="1" dirty="0"/>
              <a:t> 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F55E936-3B85-FF2B-6ABD-69D70A476A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18" y="1003683"/>
            <a:ext cx="4806855" cy="4850633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D6E5825-2218-77A2-8BDA-968ED5612392}"/>
              </a:ext>
            </a:extLst>
          </p:cNvPr>
          <p:cNvSpPr txBox="1"/>
          <p:nvPr/>
        </p:nvSpPr>
        <p:spPr>
          <a:xfrm>
            <a:off x="5917733" y="2697446"/>
            <a:ext cx="4796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77FB507-47E6-6A90-1476-BD109957E7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39503"/>
            <a:ext cx="5559024" cy="26397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40A46E3-786E-5065-954A-ED7DAC2DF1A2}"/>
              </a:ext>
            </a:extLst>
          </p:cNvPr>
          <p:cNvSpPr txBox="1"/>
          <p:nvPr/>
        </p:nvSpPr>
        <p:spPr>
          <a:xfrm>
            <a:off x="2440188" y="2574524"/>
            <a:ext cx="585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I C 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1723DE5-5150-70F4-7556-17B3D0302620}"/>
              </a:ext>
            </a:extLst>
          </p:cNvPr>
          <p:cNvSpPr txBox="1"/>
          <p:nvPr/>
        </p:nvSpPr>
        <p:spPr>
          <a:xfrm>
            <a:off x="4207027" y="3297773"/>
            <a:ext cx="1122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O D E R 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82961DA-D6CD-5322-D28A-7063DEF51D30}"/>
              </a:ext>
            </a:extLst>
          </p:cNvPr>
          <p:cNvSpPr txBox="1"/>
          <p:nvPr/>
        </p:nvSpPr>
        <p:spPr>
          <a:xfrm>
            <a:off x="2129961" y="4179676"/>
            <a:ext cx="1438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P A C I O U 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C714F45-90DD-D95D-DD6C-37486AE0BC4F}"/>
              </a:ext>
            </a:extLst>
          </p:cNvPr>
          <p:cNvSpPr txBox="1"/>
          <p:nvPr/>
        </p:nvSpPr>
        <p:spPr>
          <a:xfrm>
            <a:off x="313678" y="3297773"/>
            <a:ext cx="1054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H A B </a:t>
            </a:r>
            <a:r>
              <a:rPr lang="hr-HR" dirty="0" err="1"/>
              <a:t>B</a:t>
            </a:r>
            <a:r>
              <a:rPr lang="hr-HR" dirty="0"/>
              <a:t> Y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85FD8CB-03F4-66E2-61A7-CAA3877A55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3" y="2168481"/>
            <a:ext cx="5605398" cy="31930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E47D6D4-753E-AEBF-9B84-C203CAF37531}"/>
              </a:ext>
            </a:extLst>
          </p:cNvPr>
          <p:cNvSpPr txBox="1"/>
          <p:nvPr/>
        </p:nvSpPr>
        <p:spPr>
          <a:xfrm>
            <a:off x="2513021" y="2589724"/>
            <a:ext cx="657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I C 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7536DA-B8CA-68AC-BB3F-1C6D58C21B77}"/>
              </a:ext>
            </a:extLst>
          </p:cNvPr>
          <p:cNvSpPr txBox="1"/>
          <p:nvPr/>
        </p:nvSpPr>
        <p:spPr>
          <a:xfrm>
            <a:off x="4270177" y="3623804"/>
            <a:ext cx="1084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T R  I  C 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FAF3390-AA25-4FFD-BB11-443866F65049}"/>
              </a:ext>
            </a:extLst>
          </p:cNvPr>
          <p:cNvSpPr txBox="1"/>
          <p:nvPr/>
        </p:nvSpPr>
        <p:spPr>
          <a:xfrm>
            <a:off x="3941592" y="4509931"/>
            <a:ext cx="657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I N 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7145052-AB3F-C98F-B929-A65123C4501D}"/>
              </a:ext>
            </a:extLst>
          </p:cNvPr>
          <p:cNvSpPr txBox="1"/>
          <p:nvPr/>
        </p:nvSpPr>
        <p:spPr>
          <a:xfrm>
            <a:off x="1206110" y="4610741"/>
            <a:ext cx="1508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O U N G I  S 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F866884-3D00-1E2B-719B-6C26DB614CCA}"/>
              </a:ext>
            </a:extLst>
          </p:cNvPr>
          <p:cNvSpPr txBox="1"/>
          <p:nvPr/>
        </p:nvSpPr>
        <p:spPr>
          <a:xfrm>
            <a:off x="407700" y="3616743"/>
            <a:ext cx="657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A I  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501940D-82E8-0B60-46D4-612261FBFAAC}"/>
              </a:ext>
            </a:extLst>
          </p:cNvPr>
          <p:cNvSpPr txBox="1"/>
          <p:nvPr/>
        </p:nvSpPr>
        <p:spPr>
          <a:xfrm>
            <a:off x="5896297" y="3325688"/>
            <a:ext cx="5759425" cy="280076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hr-HR" sz="2800" b="1" dirty="0">
                <a:solidFill>
                  <a:schemeClr val="accent2"/>
                </a:solidFill>
              </a:rPr>
              <a:t>LANGUAGE FOCUS</a:t>
            </a:r>
          </a:p>
          <a:p>
            <a:br>
              <a:rPr lang="hr-HR" sz="2800" b="1" dirty="0"/>
            </a:br>
            <a:r>
              <a:rPr lang="hr-HR" sz="2400" dirty="0" err="1"/>
              <a:t>We</a:t>
            </a:r>
            <a:r>
              <a:rPr lang="hr-HR" sz="2400" dirty="0"/>
              <a:t> start a sentence </a:t>
            </a:r>
            <a:r>
              <a:rPr lang="hr-HR" sz="2400" dirty="0" err="1"/>
              <a:t>with</a:t>
            </a:r>
            <a:r>
              <a:rPr lang="hr-HR" sz="2400" dirty="0"/>
              <a:t> </a:t>
            </a:r>
            <a:r>
              <a:rPr lang="hr-HR" sz="2400" b="1" dirty="0"/>
              <a:t>THERE IS </a:t>
            </a:r>
            <a:r>
              <a:rPr lang="hr-HR" sz="2400" dirty="0" err="1"/>
              <a:t>or</a:t>
            </a:r>
            <a:r>
              <a:rPr lang="hr-HR" sz="2400" dirty="0"/>
              <a:t> </a:t>
            </a:r>
            <a:r>
              <a:rPr lang="hr-HR" sz="2400" b="1" dirty="0"/>
              <a:t>THERE ARE</a:t>
            </a:r>
            <a:r>
              <a:rPr lang="hr-HR" sz="2400" dirty="0"/>
              <a:t> </a:t>
            </a:r>
            <a:r>
              <a:rPr lang="hr-HR" sz="2400" dirty="0" err="1"/>
              <a:t>when</a:t>
            </a:r>
            <a:r>
              <a:rPr lang="hr-HR" sz="2400" dirty="0"/>
              <a:t> </a:t>
            </a:r>
            <a:r>
              <a:rPr lang="hr-HR" sz="2400" dirty="0" err="1"/>
              <a:t>we</a:t>
            </a:r>
            <a:r>
              <a:rPr lang="hr-HR" sz="2400" dirty="0"/>
              <a:t> </a:t>
            </a:r>
            <a:r>
              <a:rPr lang="hr-HR" sz="2400" dirty="0" err="1"/>
              <a:t>describe</a:t>
            </a:r>
            <a:r>
              <a:rPr lang="hr-HR" sz="2400" dirty="0"/>
              <a:t> </a:t>
            </a:r>
            <a:r>
              <a:rPr lang="hr-HR" sz="2400" dirty="0" err="1"/>
              <a:t>what</a:t>
            </a:r>
            <a:r>
              <a:rPr lang="hr-HR" sz="2400" dirty="0"/>
              <a:t> </a:t>
            </a:r>
            <a:r>
              <a:rPr lang="hr-HR" sz="2400" dirty="0" err="1"/>
              <a:t>you</a:t>
            </a:r>
            <a:r>
              <a:rPr lang="hr-HR" sz="2400" dirty="0"/>
              <a:t> </a:t>
            </a:r>
            <a:r>
              <a:rPr lang="hr-HR" sz="2400" dirty="0" err="1"/>
              <a:t>can</a:t>
            </a:r>
            <a:r>
              <a:rPr lang="hr-HR" sz="2400" dirty="0"/>
              <a:t> </a:t>
            </a:r>
            <a:r>
              <a:rPr lang="hr-HR" sz="2400" dirty="0" err="1"/>
              <a:t>find</a:t>
            </a:r>
            <a:r>
              <a:rPr lang="hr-HR" sz="2400" dirty="0"/>
              <a:t> </a:t>
            </a:r>
            <a:r>
              <a:rPr lang="hr-HR" sz="2400" dirty="0" err="1"/>
              <a:t>in</a:t>
            </a:r>
            <a:r>
              <a:rPr lang="hr-HR" sz="2400" dirty="0"/>
              <a:t> a </a:t>
            </a:r>
            <a:r>
              <a:rPr lang="hr-HR" sz="2400" dirty="0" err="1"/>
              <a:t>certain</a:t>
            </a:r>
            <a:r>
              <a:rPr lang="hr-HR" sz="2400" dirty="0"/>
              <a:t> place./ </a:t>
            </a:r>
            <a:r>
              <a:rPr lang="hr-HR" sz="2400" dirty="0">
                <a:solidFill>
                  <a:schemeClr val="accent1"/>
                </a:solidFill>
              </a:rPr>
              <a:t>Rečenicu započinjemo s THERE IS ili THERE ARE kada opisujemo što se nalazi na kojem mjestu.</a:t>
            </a:r>
            <a:endParaRPr lang="hr-HR" sz="2800" dirty="0">
              <a:solidFill>
                <a:schemeClr val="accent1"/>
              </a:solidFill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DF7DD59-3805-5CC4-DA0A-E710DA9E3F3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37"/>
          <a:stretch/>
        </p:blipFill>
        <p:spPr>
          <a:xfrm>
            <a:off x="1" y="2548336"/>
            <a:ext cx="5735364" cy="22456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404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7" grpId="0"/>
      <p:bldP spid="20" grpId="0"/>
      <p:bldP spid="21" grpId="0"/>
      <p:bldP spid="22" grpId="0"/>
      <p:bldP spid="23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AFE3225-A9C8-A5AE-FD44-7E38128449B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427"/>
            <a:ext cx="5424257" cy="6876427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0CA741-56C6-B7DA-8469-0E21991668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5999" y="257452"/>
            <a:ext cx="5879977" cy="63209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b="1" dirty="0" err="1"/>
              <a:t>Look</a:t>
            </a:r>
            <a:r>
              <a:rPr lang="hr-HR" b="1" dirty="0"/>
              <a:t> at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examples</a:t>
            </a:r>
            <a:r>
              <a:rPr lang="hr-HR" b="1" dirty="0"/>
              <a:t>.</a:t>
            </a:r>
          </a:p>
          <a:p>
            <a:pPr marL="0" indent="0">
              <a:buNone/>
            </a:pPr>
            <a:r>
              <a:rPr lang="hr-HR" b="1" dirty="0" err="1"/>
              <a:t>There</a:t>
            </a:r>
            <a:r>
              <a:rPr lang="hr-HR" b="1" dirty="0"/>
              <a:t> </a:t>
            </a:r>
            <a:r>
              <a:rPr lang="hr-HR" b="1" dirty="0" err="1"/>
              <a:t>is</a:t>
            </a:r>
            <a:r>
              <a:rPr lang="hr-HR" b="1" dirty="0"/>
              <a:t> </a:t>
            </a:r>
            <a:r>
              <a:rPr lang="hr-HR" u="sng" dirty="0"/>
              <a:t>a </a:t>
            </a:r>
            <a:r>
              <a:rPr lang="hr-HR" u="sng" dirty="0" err="1"/>
              <a:t>new</a:t>
            </a:r>
            <a:r>
              <a:rPr lang="hr-HR" u="sng" dirty="0"/>
              <a:t> IT room</a:t>
            </a:r>
            <a:r>
              <a:rPr lang="hr-HR" dirty="0"/>
              <a:t>.</a:t>
            </a:r>
          </a:p>
          <a:p>
            <a:pPr marL="0" indent="0">
              <a:buNone/>
            </a:pPr>
            <a:r>
              <a:rPr lang="hr-HR" b="1" dirty="0" err="1"/>
              <a:t>Is</a:t>
            </a:r>
            <a:r>
              <a:rPr lang="hr-HR" b="1" dirty="0"/>
              <a:t> </a:t>
            </a:r>
            <a:r>
              <a:rPr lang="hr-HR" b="1" dirty="0" err="1"/>
              <a:t>there</a:t>
            </a:r>
            <a:r>
              <a:rPr lang="hr-HR" b="1" dirty="0"/>
              <a:t> </a:t>
            </a:r>
            <a:r>
              <a:rPr lang="hr-HR" u="sng" dirty="0"/>
              <a:t>a </a:t>
            </a:r>
            <a:r>
              <a:rPr lang="hr-HR" u="sng" dirty="0" err="1"/>
              <a:t>canteen</a:t>
            </a:r>
            <a:r>
              <a:rPr lang="hr-HR" u="sng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your</a:t>
            </a:r>
            <a:r>
              <a:rPr lang="hr-HR" dirty="0"/>
              <a:t> </a:t>
            </a:r>
            <a:r>
              <a:rPr lang="hr-HR" dirty="0" err="1"/>
              <a:t>school</a:t>
            </a:r>
            <a:r>
              <a:rPr lang="hr-HR" dirty="0"/>
              <a:t>?</a:t>
            </a:r>
          </a:p>
          <a:p>
            <a:pPr marL="0" indent="0">
              <a:buNone/>
            </a:pPr>
            <a:r>
              <a:rPr lang="hr-HR" b="1" dirty="0" err="1"/>
              <a:t>There</a:t>
            </a:r>
            <a:r>
              <a:rPr lang="hr-HR" b="1" dirty="0"/>
              <a:t> are </a:t>
            </a:r>
            <a:r>
              <a:rPr lang="hr-HR" dirty="0"/>
              <a:t>300 </a:t>
            </a:r>
            <a:r>
              <a:rPr lang="hr-HR" u="dbl" dirty="0" err="1"/>
              <a:t>students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our</a:t>
            </a:r>
            <a:r>
              <a:rPr lang="hr-HR" dirty="0"/>
              <a:t> </a:t>
            </a:r>
            <a:r>
              <a:rPr lang="hr-HR" dirty="0" err="1"/>
              <a:t>school</a:t>
            </a:r>
            <a:r>
              <a:rPr lang="hr-HR" dirty="0"/>
              <a:t>.</a:t>
            </a:r>
          </a:p>
          <a:p>
            <a:pPr marL="0" indent="0">
              <a:buNone/>
            </a:pPr>
            <a:r>
              <a:rPr lang="hr-HR" b="1" dirty="0"/>
              <a:t>Are </a:t>
            </a:r>
            <a:r>
              <a:rPr lang="hr-HR" b="1" dirty="0" err="1"/>
              <a:t>there</a:t>
            </a:r>
            <a:r>
              <a:rPr lang="hr-HR" b="1" dirty="0"/>
              <a:t> </a:t>
            </a:r>
            <a:r>
              <a:rPr lang="hr-HR" dirty="0" err="1"/>
              <a:t>any</a:t>
            </a:r>
            <a:r>
              <a:rPr lang="hr-HR" dirty="0"/>
              <a:t> </a:t>
            </a:r>
            <a:r>
              <a:rPr lang="hr-HR" dirty="0" err="1"/>
              <a:t>strict</a:t>
            </a:r>
            <a:r>
              <a:rPr lang="hr-HR" dirty="0"/>
              <a:t> </a:t>
            </a:r>
            <a:r>
              <a:rPr lang="hr-HR" u="dbl" dirty="0" err="1"/>
              <a:t>teachers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your</a:t>
            </a:r>
            <a:r>
              <a:rPr lang="hr-HR" dirty="0"/>
              <a:t> </a:t>
            </a:r>
            <a:r>
              <a:rPr lang="hr-HR" dirty="0" err="1"/>
              <a:t>school</a:t>
            </a:r>
            <a:r>
              <a:rPr lang="hr-HR" dirty="0"/>
              <a:t>?</a:t>
            </a:r>
          </a:p>
          <a:p>
            <a:pPr marL="0" indent="0">
              <a:buNone/>
            </a:pPr>
            <a:endParaRPr lang="hr-HR" dirty="0"/>
          </a:p>
          <a:p>
            <a:pPr marL="0" indent="0" algn="just">
              <a:buNone/>
            </a:pPr>
            <a:r>
              <a:rPr lang="hr-HR" dirty="0" err="1">
                <a:highlight>
                  <a:srgbClr val="C0C0C0"/>
                </a:highlight>
              </a:rPr>
              <a:t>We</a:t>
            </a:r>
            <a:r>
              <a:rPr lang="hr-HR" dirty="0">
                <a:highlight>
                  <a:srgbClr val="C0C0C0"/>
                </a:highlight>
              </a:rPr>
              <a:t> use </a:t>
            </a:r>
            <a:r>
              <a:rPr lang="hr-HR" b="1" dirty="0">
                <a:highlight>
                  <a:srgbClr val="C0C0C0"/>
                </a:highlight>
              </a:rPr>
              <a:t>THERE IS (THERE’S)</a:t>
            </a:r>
            <a:r>
              <a:rPr lang="hr-HR" dirty="0">
                <a:highlight>
                  <a:srgbClr val="C0C0C0"/>
                </a:highlight>
              </a:rPr>
              <a:t> </a:t>
            </a:r>
            <a:r>
              <a:rPr lang="hr-HR" dirty="0" err="1">
                <a:highlight>
                  <a:srgbClr val="C0C0C0"/>
                </a:highlight>
              </a:rPr>
              <a:t>with</a:t>
            </a:r>
            <a:r>
              <a:rPr lang="hr-HR" dirty="0">
                <a:highlight>
                  <a:srgbClr val="C0C0C0"/>
                </a:highlight>
              </a:rPr>
              <a:t> </a:t>
            </a:r>
            <a:r>
              <a:rPr lang="hr-HR" u="sng" dirty="0">
                <a:highlight>
                  <a:srgbClr val="C0C0C0"/>
                </a:highlight>
              </a:rPr>
              <a:t>singular </a:t>
            </a:r>
            <a:r>
              <a:rPr lang="hr-HR" dirty="0" err="1">
                <a:highlight>
                  <a:srgbClr val="C0C0C0"/>
                </a:highlight>
              </a:rPr>
              <a:t>and</a:t>
            </a:r>
            <a:r>
              <a:rPr lang="hr-HR" dirty="0">
                <a:highlight>
                  <a:srgbClr val="C0C0C0"/>
                </a:highlight>
              </a:rPr>
              <a:t> </a:t>
            </a:r>
            <a:r>
              <a:rPr lang="hr-HR" b="1" dirty="0">
                <a:highlight>
                  <a:srgbClr val="C0C0C0"/>
                </a:highlight>
              </a:rPr>
              <a:t>THERE ARE (THERE’RE) </a:t>
            </a:r>
            <a:r>
              <a:rPr lang="hr-HR" dirty="0" err="1">
                <a:highlight>
                  <a:srgbClr val="C0C0C0"/>
                </a:highlight>
              </a:rPr>
              <a:t>with</a:t>
            </a:r>
            <a:r>
              <a:rPr lang="hr-HR" dirty="0">
                <a:highlight>
                  <a:srgbClr val="C0C0C0"/>
                </a:highlight>
              </a:rPr>
              <a:t> </a:t>
            </a:r>
            <a:r>
              <a:rPr lang="hr-HR" u="sng" dirty="0">
                <a:highlight>
                  <a:srgbClr val="C0C0C0"/>
                </a:highlight>
              </a:rPr>
              <a:t>plural</a:t>
            </a:r>
            <a:r>
              <a:rPr lang="hr-HR" dirty="0">
                <a:highlight>
                  <a:srgbClr val="C0C0C0"/>
                </a:highlight>
              </a:rPr>
              <a:t> </a:t>
            </a:r>
            <a:r>
              <a:rPr lang="hr-HR" dirty="0" err="1">
                <a:highlight>
                  <a:srgbClr val="C0C0C0"/>
                </a:highlight>
              </a:rPr>
              <a:t>nouns</a:t>
            </a:r>
            <a:endParaRPr lang="hr-HR" dirty="0">
              <a:highlight>
                <a:srgbClr val="C0C0C0"/>
              </a:highlight>
            </a:endParaRPr>
          </a:p>
          <a:p>
            <a:pPr marL="0" indent="0" algn="just">
              <a:buNone/>
            </a:pPr>
            <a:r>
              <a:rPr lang="hr-HR" b="1" dirty="0">
                <a:solidFill>
                  <a:schemeClr val="accent1"/>
                </a:solidFill>
                <a:highlight>
                  <a:srgbClr val="C0C0C0"/>
                </a:highlight>
              </a:rPr>
              <a:t>THERE IS (THERE’S) </a:t>
            </a:r>
            <a:r>
              <a:rPr lang="hr-HR" dirty="0">
                <a:solidFill>
                  <a:schemeClr val="accent1"/>
                </a:solidFill>
                <a:highlight>
                  <a:srgbClr val="C0C0C0"/>
                </a:highlight>
              </a:rPr>
              <a:t>koristimo s imenicama u jednini, a izraz </a:t>
            </a:r>
            <a:r>
              <a:rPr lang="hr-HR" b="1" dirty="0">
                <a:solidFill>
                  <a:schemeClr val="accent1"/>
                </a:solidFill>
                <a:highlight>
                  <a:srgbClr val="C0C0C0"/>
                </a:highlight>
              </a:rPr>
              <a:t>THERE ARE (THERE’RE) </a:t>
            </a:r>
            <a:r>
              <a:rPr lang="hr-HR" dirty="0">
                <a:solidFill>
                  <a:schemeClr val="accent1"/>
                </a:solidFill>
                <a:highlight>
                  <a:srgbClr val="C0C0C0"/>
                </a:highlight>
              </a:rPr>
              <a:t>s imenicama u množini.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CD5476-CFB8-E38B-C747-4DE7AA88F2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7" y="2042482"/>
            <a:ext cx="5953121" cy="20689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00366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500</TotalTime>
  <Words>782</Words>
  <Application>Microsoft Office PowerPoint</Application>
  <PresentationFormat>Widescreen</PresentationFormat>
  <Paragraphs>136</Paragraphs>
  <Slides>13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lato</vt:lpstr>
      <vt:lpstr>Office Theme</vt:lpstr>
      <vt:lpstr>Lesson 3  Emma’s school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Workbook, page 16.</vt:lpstr>
      <vt:lpstr>PowerPoint Presentation</vt:lpstr>
      <vt:lpstr>Workbook, page 17.</vt:lpstr>
      <vt:lpstr>Workbook, page 18.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3 Emma’s school</dc:title>
  <dc:creator>Josipa</dc:creator>
  <cp:lastModifiedBy>Sanja Ivoš</cp:lastModifiedBy>
  <cp:revision>84</cp:revision>
  <dcterms:created xsi:type="dcterms:W3CDTF">2022-07-12T07:39:36Z</dcterms:created>
  <dcterms:modified xsi:type="dcterms:W3CDTF">2022-08-31T07:49:37Z</dcterms:modified>
</cp:coreProperties>
</file>